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8" r:id="rId5"/>
    <p:sldMasterId id="2147483703" r:id="rId6"/>
    <p:sldMasterId id="2147483789" r:id="rId7"/>
  </p:sldMasterIdLst>
  <p:notesMasterIdLst>
    <p:notesMasterId r:id="rId38"/>
  </p:notesMasterIdLst>
  <p:handoutMasterIdLst>
    <p:handoutMasterId r:id="rId39"/>
  </p:handoutMasterIdLst>
  <p:sldIdLst>
    <p:sldId id="604" r:id="rId8"/>
    <p:sldId id="615" r:id="rId9"/>
    <p:sldId id="647" r:id="rId10"/>
    <p:sldId id="623" r:id="rId11"/>
    <p:sldId id="637" r:id="rId12"/>
    <p:sldId id="638" r:id="rId13"/>
    <p:sldId id="639" r:id="rId14"/>
    <p:sldId id="640" r:id="rId15"/>
    <p:sldId id="641" r:id="rId16"/>
    <p:sldId id="642" r:id="rId17"/>
    <p:sldId id="643" r:id="rId18"/>
    <p:sldId id="347" r:id="rId19"/>
    <p:sldId id="589" r:id="rId20"/>
    <p:sldId id="635" r:id="rId21"/>
    <p:sldId id="636" r:id="rId22"/>
    <p:sldId id="644" r:id="rId23"/>
    <p:sldId id="631" r:id="rId24"/>
    <p:sldId id="645" r:id="rId25"/>
    <p:sldId id="646" r:id="rId26"/>
    <p:sldId id="624" r:id="rId27"/>
    <p:sldId id="627" r:id="rId28"/>
    <p:sldId id="628" r:id="rId29"/>
    <p:sldId id="625" r:id="rId30"/>
    <p:sldId id="632" r:id="rId31"/>
    <p:sldId id="626" r:id="rId32"/>
    <p:sldId id="629" r:id="rId33"/>
    <p:sldId id="633" r:id="rId34"/>
    <p:sldId id="634" r:id="rId35"/>
    <p:sldId id="620" r:id="rId36"/>
    <p:sldId id="61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29B38872-1D93-4E29-B8FA-534928E7635D}">
          <p14:sldIdLst/>
        </p14:section>
        <p14:section name="Cover options" id="{05A96A8E-80C1-4B8B-AE9A-427FFEAB5877}">
          <p14:sldIdLst>
            <p14:sldId id="604"/>
          </p14:sldIdLst>
        </p14:section>
        <p14:section name="Content slides" id="{761B7F22-3FD7-4DCE-9F52-822A7D701625}">
          <p14:sldIdLst>
            <p14:sldId id="615"/>
            <p14:sldId id="647"/>
            <p14:sldId id="623"/>
            <p14:sldId id="637"/>
            <p14:sldId id="638"/>
            <p14:sldId id="639"/>
            <p14:sldId id="640"/>
            <p14:sldId id="641"/>
            <p14:sldId id="642"/>
            <p14:sldId id="643"/>
            <p14:sldId id="347"/>
            <p14:sldId id="589"/>
            <p14:sldId id="635"/>
            <p14:sldId id="636"/>
            <p14:sldId id="644"/>
            <p14:sldId id="631"/>
            <p14:sldId id="645"/>
            <p14:sldId id="646"/>
            <p14:sldId id="624"/>
            <p14:sldId id="627"/>
            <p14:sldId id="628"/>
            <p14:sldId id="625"/>
            <p14:sldId id="632"/>
            <p14:sldId id="626"/>
            <p14:sldId id="629"/>
            <p14:sldId id="633"/>
            <p14:sldId id="634"/>
            <p14:sldId id="620"/>
          </p14:sldIdLst>
        </p14:section>
        <p14:section name="Section opener" id="{8A97F3F0-521B-478E-8291-509BCD8FD88E}">
          <p14:sldIdLst/>
        </p14:section>
        <p14:section name="Graphic elements" id="{85B5D73D-8DAA-4CB0-8956-25F237F051F9}">
          <p14:sldIdLst>
            <p14:sldId id="6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Tilsley" initials="ET" lastIdx="1" clrIdx="0">
    <p:extLst>
      <p:ext uri="{19B8F6BF-5375-455C-9EA6-DF929625EA0E}">
        <p15:presenceInfo xmlns:p15="http://schemas.microsoft.com/office/powerpoint/2012/main" userId="741ae726471751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6171E4-53B4-49DA-B7F0-530653BF8C2F}" v="368" dt="2022-02-13T14:31:24.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825" autoAdjust="0"/>
    <p:restoredTop sz="95932" autoAdjust="0"/>
  </p:normalViewPr>
  <p:slideViewPr>
    <p:cSldViewPr showGuides="1">
      <p:cViewPr varScale="1">
        <p:scale>
          <a:sx n="64" d="100"/>
          <a:sy n="64" d="100"/>
        </p:scale>
        <p:origin x="32" y="52"/>
      </p:cViewPr>
      <p:guideLst>
        <p:guide orient="horz" pos="2160"/>
        <p:guide pos="3840"/>
      </p:guideLst>
    </p:cSldViewPr>
  </p:slideViewPr>
  <p:outlineViewPr>
    <p:cViewPr>
      <p:scale>
        <a:sx n="33" d="100"/>
        <a:sy n="33" d="100"/>
      </p:scale>
      <p:origin x="0" y="-1899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477C16CD-F9A2-4127-9C77-B17CDB5D1B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807ED3-1C1E-45A3-B263-28EEB8F2C2DC}" type="datetimeFigureOut">
              <a:rPr lang="en-US" sz="900" smtClean="0">
                <a:latin typeface="Verdana" panose="020B0604030504040204" pitchFamily="34" charset="0"/>
                <a:ea typeface="Verdana" panose="020B0604030504040204" pitchFamily="34" charset="0"/>
                <a:cs typeface="Verdana" panose="020B0604030504040204" pitchFamily="34" charset="0"/>
              </a:rPr>
              <a:t>2/15/2022</a:t>
            </a:fld>
            <a:endParaRPr lang="en-US" sz="900">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pied de page 3">
            <a:extLst>
              <a:ext uri="{FF2B5EF4-FFF2-40B4-BE49-F238E27FC236}">
                <a16:creationId xmlns:a16="http://schemas.microsoft.com/office/drawing/2014/main" id="{A9B6E5EA-587C-4A68-BD79-614A5F021B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5" name="Espace réservé du numéro de diapositive 4">
            <a:extLst>
              <a:ext uri="{FF2B5EF4-FFF2-40B4-BE49-F238E27FC236}">
                <a16:creationId xmlns:a16="http://schemas.microsoft.com/office/drawing/2014/main" id="{ABDCBE23-E298-468B-B168-00672B1D8B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01F5FB-EA78-4691-9C6E-E25BC34A6AA9}" type="slidenum">
              <a:rPr lang="en-US" sz="800" smtClean="0">
                <a:latin typeface="Verdana" panose="020B0604030504040204" pitchFamily="34" charset="0"/>
                <a:ea typeface="Verdana" panose="020B0604030504040204" pitchFamily="34" charset="0"/>
                <a:cs typeface="Verdana" panose="020B0604030504040204" pitchFamily="34" charset="0"/>
              </a:rPr>
              <a:t>‹N°›</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6" name="Espace réservé de l'en-tête 5">
            <a:extLst>
              <a:ext uri="{FF2B5EF4-FFF2-40B4-BE49-F238E27FC236}">
                <a16:creationId xmlns:a16="http://schemas.microsoft.com/office/drawing/2014/main" id="{69B726DF-1946-4FF1-A37F-1DF88B66B7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Tree>
    <p:extLst>
      <p:ext uri="{BB962C8B-B14F-4D97-AF65-F5344CB8AC3E}">
        <p14:creationId xmlns:p14="http://schemas.microsoft.com/office/powerpoint/2010/main" val="1541799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3EFDE-9D0C-4956-9DCB-E143770E48D6}" type="datetimeFigureOut">
              <a:rPr lang="en-US" smtClean="0"/>
              <a:t>2/15/2022</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3F1D40-ED04-45EB-A18F-DAAE205A228F}" type="slidenum">
              <a:rPr lang="en-US" smtClean="0"/>
              <a:t>‹N°›</a:t>
            </a:fld>
            <a:endParaRPr lang="en-US"/>
          </a:p>
        </p:txBody>
      </p:sp>
    </p:spTree>
    <p:extLst>
      <p:ext uri="{BB962C8B-B14F-4D97-AF65-F5344CB8AC3E}">
        <p14:creationId xmlns:p14="http://schemas.microsoft.com/office/powerpoint/2010/main" val="57442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12</a:t>
            </a:fld>
            <a:endParaRPr lang="pt-BR" dirty="0"/>
          </a:p>
        </p:txBody>
      </p:sp>
    </p:spTree>
    <p:extLst>
      <p:ext uri="{BB962C8B-B14F-4D97-AF65-F5344CB8AC3E}">
        <p14:creationId xmlns:p14="http://schemas.microsoft.com/office/powerpoint/2010/main" val="562695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373099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103284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370322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359739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4130579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300475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4076667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hyperlink" Target="http://www.capgemini.com/about/how-we-work/rightshorer" TargetMode="External"/><Relationship Id="rId7" Type="http://schemas.openxmlformats.org/officeDocument/2006/relationships/image" Target="../media/image20.png"/><Relationship Id="rId12" Type="http://schemas.openxmlformats.org/officeDocument/2006/relationships/hyperlink" Target="http://www.youtube.com/capgeminimedia"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5" Type="http://schemas.openxmlformats.org/officeDocument/2006/relationships/hyperlink" Target="http://www.sogeti.com/" TargetMode="External"/><Relationship Id="rId10" Type="http://schemas.openxmlformats.org/officeDocument/2006/relationships/image" Target="../media/image21.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3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hyperlink" Target="https://www.linkedin.com/company/sogeti/" TargetMode="External"/><Relationship Id="rId7" Type="http://schemas.openxmlformats.org/officeDocument/2006/relationships/image" Target="../media/image24.png"/><Relationship Id="rId12" Type="http://schemas.openxmlformats.org/officeDocument/2006/relationships/hyperlink" Target="http://www.sogeti.com/"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hyperlink" Target="https://twitter.com/sogeti" TargetMode="External"/><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hyperlink" Target="https://www.youtube.com/channel/UC9vbc9OpkYZ9hru94oFzTQQ?"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image" Target="../media/image27.png"/><Relationship Id="rId5" Type="http://schemas.openxmlformats.org/officeDocument/2006/relationships/hyperlink" Target="https://twitter.com/sogeti" TargetMode="External"/><Relationship Id="rId4" Type="http://schemas.openxmlformats.org/officeDocument/2006/relationships/image" Target="../media/image26.png"/><Relationship Id="rId9" Type="http://schemas.openxmlformats.org/officeDocument/2006/relationships/hyperlink" Target="http://www.sogeti.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p:nvPr>
        </p:nvSpPr>
        <p:spPr>
          <a:xfrm>
            <a:off x="395288" y="1440000"/>
            <a:ext cx="11520000" cy="4932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Titre 1">
            <a:extLst>
              <a:ext uri="{FF2B5EF4-FFF2-40B4-BE49-F238E27FC236}">
                <a16:creationId xmlns:a16="http://schemas.microsoft.com/office/drawing/2014/main" id="{76D0FF29-E234-4A98-BCE4-3E146AADF41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626266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Freeform 24">
            <a:extLst>
              <a:ext uri="{FF2B5EF4-FFF2-40B4-BE49-F238E27FC236}">
                <a16:creationId xmlns:a16="http://schemas.microsoft.com/office/drawing/2014/main" id="{B9F27177-1D8C-43C4-9482-BCCDCD60EC61}"/>
              </a:ext>
            </a:extLst>
          </p:cNvPr>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1D44720B-624B-4F4A-8826-188549448851}"/>
              </a:ext>
            </a:extLst>
          </p:cNvPr>
          <p:cNvSpPr>
            <a:spLocks noGrp="1"/>
          </p:cNvSpPr>
          <p:nvPr>
            <p:ph type="body" sz="quarter" idx="33" hasCustomPrompt="1"/>
          </p:nvPr>
        </p:nvSpPr>
        <p:spPr>
          <a:xfrm>
            <a:off x="396000" y="4140000"/>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97AB5FFA-6BAB-4E34-ACC4-A4E69069A9F7}"/>
              </a:ext>
            </a:extLst>
          </p:cNvPr>
          <p:cNvSpPr>
            <a:spLocks noGrp="1"/>
          </p:cNvSpPr>
          <p:nvPr>
            <p:ph type="body" sz="quarter" idx="34" hasCustomPrompt="1"/>
          </p:nvPr>
        </p:nvSpPr>
        <p:spPr>
          <a:xfrm>
            <a:off x="4151784" y="4125514"/>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93D28BA9-BCF2-450B-A626-01A89ECDAFD7}"/>
              </a:ext>
            </a:extLst>
          </p:cNvPr>
          <p:cNvSpPr>
            <a:spLocks noGrp="1"/>
          </p:cNvSpPr>
          <p:nvPr>
            <p:ph type="body" sz="quarter" idx="35" hasCustomPrompt="1"/>
          </p:nvPr>
        </p:nvSpPr>
        <p:spPr>
          <a:xfrm>
            <a:off x="9965600"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Picture Placeholder 17">
            <a:extLst>
              <a:ext uri="{FF2B5EF4-FFF2-40B4-BE49-F238E27FC236}">
                <a16:creationId xmlns:a16="http://schemas.microsoft.com/office/drawing/2014/main" id="{BE0ED4D7-4C9A-48CC-84D7-454ADD394594}"/>
              </a:ext>
            </a:extLst>
          </p:cNvPr>
          <p:cNvSpPr>
            <a:spLocks noGrp="1"/>
          </p:cNvSpPr>
          <p:nvPr>
            <p:ph type="pic" sz="quarter" idx="38"/>
          </p:nvPr>
        </p:nvSpPr>
        <p:spPr>
          <a:xfrm>
            <a:off x="7648238" y="1853827"/>
            <a:ext cx="2486362" cy="4629841"/>
          </a:xfrm>
          <a:prstGeom prst="rect">
            <a:avLst/>
          </a:prstGeom>
          <a:noFill/>
        </p:spPr>
        <p:txBody>
          <a:bodyPr anchor="ctr"/>
          <a:lstStyle>
            <a:lvl1pPr algn="ctr">
              <a:defRPr/>
            </a:lvl1pPr>
          </a:lstStyle>
          <a:p>
            <a:r>
              <a:rPr lang="fr-FR"/>
              <a:t>Cliquez sur l'icône pour ajouter une image</a:t>
            </a:r>
            <a:endParaRPr lang="pt-PT" dirty="0"/>
          </a:p>
        </p:txBody>
      </p:sp>
      <p:sp>
        <p:nvSpPr>
          <p:cNvPr id="10" name="Espace réservé du graphique 9">
            <a:extLst>
              <a:ext uri="{FF2B5EF4-FFF2-40B4-BE49-F238E27FC236}">
                <a16:creationId xmlns:a16="http://schemas.microsoft.com/office/drawing/2014/main" id="{90B2E692-F4F9-4226-AFF2-CBBB409A45C1}"/>
              </a:ext>
            </a:extLst>
          </p:cNvPr>
          <p:cNvSpPr>
            <a:spLocks noGrp="1"/>
          </p:cNvSpPr>
          <p:nvPr>
            <p:ph type="chart" sz="quarter" idx="47"/>
          </p:nvPr>
        </p:nvSpPr>
        <p:spPr>
          <a:xfrm>
            <a:off x="396000" y="1440000"/>
            <a:ext cx="7200000" cy="2340000"/>
          </a:xfrm>
        </p:spPr>
        <p:txBody>
          <a:bodyPr anchor="ctr"/>
          <a:lstStyle>
            <a:lvl1pPr algn="ctr">
              <a:defRPr/>
            </a:lvl1pPr>
          </a:lstStyle>
          <a:p>
            <a:r>
              <a:rPr lang="fr-FR"/>
              <a:t>Cliquez sur l'icône pour ajouter un graphique</a:t>
            </a:r>
            <a:endParaRPr lang="en-US" dirty="0"/>
          </a:p>
        </p:txBody>
      </p:sp>
    </p:spTree>
    <p:extLst>
      <p:ext uri="{BB962C8B-B14F-4D97-AF65-F5344CB8AC3E}">
        <p14:creationId xmlns:p14="http://schemas.microsoft.com/office/powerpoint/2010/main" val="339977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 4">
    <p:bg>
      <p:bgPr>
        <a:solidFill>
          <a:schemeClr val="bg1">
            <a:alpha val="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Freeform 15">
            <a:extLst>
              <a:ext uri="{FF2B5EF4-FFF2-40B4-BE49-F238E27FC236}">
                <a16:creationId xmlns:a16="http://schemas.microsoft.com/office/drawing/2014/main" id="{005ED0D9-5740-4AC1-ADDD-56A9F2217C30}"/>
              </a:ext>
            </a:extLst>
          </p:cNvPr>
          <p:cNvSpPr/>
          <p:nvPr userDrawn="1"/>
        </p:nvSpPr>
        <p:spPr>
          <a:xfrm>
            <a:off x="0" y="3664030"/>
            <a:ext cx="8472264" cy="319397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63E25333-AF71-47A9-9DF0-5D859FDFEE67}"/>
              </a:ext>
            </a:extLst>
          </p:cNvPr>
          <p:cNvSpPr>
            <a:spLocks noGrp="1"/>
          </p:cNvSpPr>
          <p:nvPr>
            <p:ph type="body" sz="quarter" idx="33" hasCustomPrompt="1"/>
          </p:nvPr>
        </p:nvSpPr>
        <p:spPr>
          <a:xfrm>
            <a:off x="360000" y="5423254"/>
            <a:ext cx="9745936"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B2C87B7A-79DA-4338-A75C-77A4FD60F145}"/>
              </a:ext>
            </a:extLst>
          </p:cNvPr>
          <p:cNvSpPr>
            <a:spLocks noGrp="1"/>
          </p:cNvSpPr>
          <p:nvPr>
            <p:ph type="body" sz="quarter" idx="34" hasCustomPrompt="1"/>
          </p:nvPr>
        </p:nvSpPr>
        <p:spPr>
          <a:xfrm>
            <a:off x="396000" y="4916016"/>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C29E3B94-72A6-4A54-A041-7A68EF71C8D3}"/>
              </a:ext>
            </a:extLst>
          </p:cNvPr>
          <p:cNvSpPr>
            <a:spLocks noGrp="1"/>
          </p:cNvSpPr>
          <p:nvPr>
            <p:ph type="body" sz="quarter" idx="35" hasCustomPrompt="1"/>
          </p:nvPr>
        </p:nvSpPr>
        <p:spPr>
          <a:xfrm>
            <a:off x="396000" y="4386808"/>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17">
            <a:extLst>
              <a:ext uri="{FF2B5EF4-FFF2-40B4-BE49-F238E27FC236}">
                <a16:creationId xmlns:a16="http://schemas.microsoft.com/office/drawing/2014/main" id="{65A14B7A-E4D2-4DB3-A51F-9712AF70A6F8}"/>
              </a:ext>
            </a:extLst>
          </p:cNvPr>
          <p:cNvSpPr>
            <a:spLocks noGrp="1"/>
          </p:cNvSpPr>
          <p:nvPr>
            <p:ph type="pic" sz="quarter" idx="10"/>
          </p:nvPr>
        </p:nvSpPr>
        <p:spPr>
          <a:xfrm>
            <a:off x="396000" y="2129375"/>
            <a:ext cx="2027083" cy="2061625"/>
          </a:xfrm>
          <a:prstGeom prst="rect">
            <a:avLst/>
          </a:prstGeom>
          <a:solidFill>
            <a:srgbClr val="D9D9D9"/>
          </a:solidFill>
        </p:spPr>
        <p:txBody>
          <a:bodyPr anchor="ctr"/>
          <a:lstStyle>
            <a:lvl1pPr algn="ctr">
              <a:defRPr/>
            </a:lvl1pPr>
          </a:lstStyle>
          <a:p>
            <a:r>
              <a:rPr lang="fr-FR"/>
              <a:t>Cliquez sur l'icône pour ajouter une image</a:t>
            </a:r>
            <a:endParaRPr lang="pt-PT"/>
          </a:p>
        </p:txBody>
      </p:sp>
    </p:spTree>
    <p:extLst>
      <p:ext uri="{BB962C8B-B14F-4D97-AF65-F5344CB8AC3E}">
        <p14:creationId xmlns:p14="http://schemas.microsoft.com/office/powerpoint/2010/main" val="340310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 5">
    <p:spTree>
      <p:nvGrpSpPr>
        <p:cNvPr id="1" name=""/>
        <p:cNvGrpSpPr/>
        <p:nvPr/>
      </p:nvGrpSpPr>
      <p:grpSpPr>
        <a:xfrm>
          <a:off x="0" y="0"/>
          <a:ext cx="0" cy="0"/>
          <a:chOff x="0" y="0"/>
          <a:chExt cx="0" cy="0"/>
        </a:xfrm>
      </p:grpSpPr>
      <p:sp>
        <p:nvSpPr>
          <p:cNvPr id="3" name="Freeform 21">
            <a:extLst>
              <a:ext uri="{FF2B5EF4-FFF2-40B4-BE49-F238E27FC236}">
                <a16:creationId xmlns:a16="http://schemas.microsoft.com/office/drawing/2014/main" id="{4B07EBE9-FC0D-473A-B056-841D4546F56B}"/>
              </a:ext>
            </a:extLst>
          </p:cNvPr>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solidFill>
                  <a:schemeClr val="bg1"/>
                </a:solidFill>
              </a:defRPr>
            </a:lvl1pPr>
          </a:lstStyle>
          <a:p>
            <a:r>
              <a:rPr lang="en-US" dirty="0"/>
              <a:t>Click to edit title</a:t>
            </a:r>
            <a:endParaRPr lang="en-US" noProof="0" dirty="0"/>
          </a:p>
        </p:txBody>
      </p:sp>
      <p:sp>
        <p:nvSpPr>
          <p:cNvPr id="4" name="Picture Placeholder 48">
            <a:extLst>
              <a:ext uri="{FF2B5EF4-FFF2-40B4-BE49-F238E27FC236}">
                <a16:creationId xmlns:a16="http://schemas.microsoft.com/office/drawing/2014/main" id="{05499993-F978-482C-A7E3-2CC87A10A64C}"/>
              </a:ext>
            </a:extLst>
          </p:cNvPr>
          <p:cNvSpPr>
            <a:spLocks noGrp="1"/>
          </p:cNvSpPr>
          <p:nvPr>
            <p:ph type="pic" sz="quarter" idx="10"/>
          </p:nvPr>
        </p:nvSpPr>
        <p:spPr>
          <a:xfrm>
            <a:off x="396000" y="1440000"/>
            <a:ext cx="6300768" cy="2722563"/>
          </a:xfrm>
          <a:prstGeom prst="rect">
            <a:avLst/>
          </a:prstGeom>
        </p:spPr>
        <p:txBody>
          <a:bodyPr anchor="ctr"/>
          <a:lstStyle>
            <a:lvl1pPr algn="ctr">
              <a:defRPr/>
            </a:lvl1pPr>
          </a:lstStyle>
          <a:p>
            <a:r>
              <a:rPr lang="fr-FR"/>
              <a:t>Cliquez sur l'icône pour ajouter une image</a:t>
            </a:r>
            <a:endParaRPr lang="pt-PT"/>
          </a:p>
        </p:txBody>
      </p:sp>
      <p:sp>
        <p:nvSpPr>
          <p:cNvPr id="5" name="Text Placeholder 7">
            <a:extLst>
              <a:ext uri="{FF2B5EF4-FFF2-40B4-BE49-F238E27FC236}">
                <a16:creationId xmlns:a16="http://schemas.microsoft.com/office/drawing/2014/main" id="{1E479B03-68C5-41EA-83D5-E4DFFE8B219D}"/>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2E4AC362-34F9-4B4F-B3BC-BE19B9BEE42B}"/>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48">
            <a:extLst>
              <a:ext uri="{FF2B5EF4-FFF2-40B4-BE49-F238E27FC236}">
                <a16:creationId xmlns:a16="http://schemas.microsoft.com/office/drawing/2014/main" id="{A5473A73-00C8-46E5-B3BB-C3A3CFA926F5}"/>
              </a:ext>
            </a:extLst>
          </p:cNvPr>
          <p:cNvSpPr>
            <a:spLocks noGrp="1"/>
          </p:cNvSpPr>
          <p:nvPr>
            <p:ph type="pic" sz="quarter" idx="36"/>
          </p:nvPr>
        </p:nvSpPr>
        <p:spPr>
          <a:xfrm>
            <a:off x="6851208" y="2611755"/>
            <a:ext cx="1635177" cy="3841433"/>
          </a:xfrm>
          <a:prstGeom prst="rect">
            <a:avLst/>
          </a:prstGeom>
        </p:spPr>
        <p:txBody>
          <a:bodyPr anchor="ctr"/>
          <a:lstStyle>
            <a:lvl1pPr algn="ctr">
              <a:defRPr/>
            </a:lvl1pPr>
          </a:lstStyle>
          <a:p>
            <a:r>
              <a:rPr lang="fr-FR"/>
              <a:t>Cliquez sur l'icône pour ajouter une image</a:t>
            </a:r>
            <a:endParaRPr lang="pt-PT"/>
          </a:p>
        </p:txBody>
      </p:sp>
      <p:sp>
        <p:nvSpPr>
          <p:cNvPr id="8" name="Espace réservé du texte 2">
            <a:extLst>
              <a:ext uri="{FF2B5EF4-FFF2-40B4-BE49-F238E27FC236}">
                <a16:creationId xmlns:a16="http://schemas.microsoft.com/office/drawing/2014/main" id="{E0290EEC-BB50-46CF-B806-EE9D50B84E63}"/>
              </a:ext>
            </a:extLst>
          </p:cNvPr>
          <p:cNvSpPr>
            <a:spLocks noGrp="1"/>
          </p:cNvSpPr>
          <p:nvPr>
            <p:ph type="body" sz="quarter" idx="37"/>
          </p:nvPr>
        </p:nvSpPr>
        <p:spPr>
          <a:xfrm>
            <a:off x="8181975" y="1811338"/>
            <a:ext cx="3746500" cy="4570412"/>
          </a:xfrm>
          <a:prstGeom prst="rect">
            <a:avLst/>
          </a:prstGeom>
        </p:spPr>
        <p:txBody>
          <a:bodyPr>
            <a:normAutofit/>
          </a:bodyPr>
          <a:lstStyle>
            <a:lvl1pPr>
              <a:defRPr sz="1400"/>
            </a:lvl1pPr>
            <a:lvl2pPr>
              <a:defRPr sz="1200"/>
            </a:lvl2pPr>
            <a:lvl3pPr>
              <a:defRPr sz="1100"/>
            </a:lvl3pPr>
            <a:lvl4pPr>
              <a:defRPr sz="1050"/>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980584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dirty="0"/>
              <a:t>Click to edit title</a:t>
            </a:r>
            <a:endParaRPr lang="en-US" noProof="0" dirty="0"/>
          </a:p>
        </p:txBody>
      </p:sp>
      <p:sp>
        <p:nvSpPr>
          <p:cNvPr id="3" name="Picture Placeholder 17">
            <a:extLst>
              <a:ext uri="{FF2B5EF4-FFF2-40B4-BE49-F238E27FC236}">
                <a16:creationId xmlns:a16="http://schemas.microsoft.com/office/drawing/2014/main" id="{C8E0B656-36C5-49F3-9D0D-F16AB2D3E6B9}"/>
              </a:ext>
            </a:extLst>
          </p:cNvPr>
          <p:cNvSpPr>
            <a:spLocks noGrp="1"/>
          </p:cNvSpPr>
          <p:nvPr>
            <p:ph type="pic" sz="quarter" idx="38"/>
          </p:nvPr>
        </p:nvSpPr>
        <p:spPr>
          <a:xfrm>
            <a:off x="6240463" y="1440000"/>
            <a:ext cx="5951536" cy="4941750"/>
          </a:xfrm>
          <a:prstGeom prst="rect">
            <a:avLst/>
          </a:prstGeom>
          <a:noFill/>
        </p:spPr>
        <p:txBody>
          <a:bodyPr anchor="ctr"/>
          <a:lstStyle>
            <a:lvl1pPr algn="ctr">
              <a:defRPr/>
            </a:lvl1pPr>
          </a:lstStyle>
          <a:p>
            <a:r>
              <a:rPr lang="fr-FR"/>
              <a:t>Cliquez sur l'icône pour ajouter une image</a:t>
            </a:r>
            <a:endParaRPr lang="pt-PT" dirty="0"/>
          </a:p>
        </p:txBody>
      </p:sp>
      <p:sp>
        <p:nvSpPr>
          <p:cNvPr id="6" name="Espace réservé du texte 5">
            <a:extLst>
              <a:ext uri="{FF2B5EF4-FFF2-40B4-BE49-F238E27FC236}">
                <a16:creationId xmlns:a16="http://schemas.microsoft.com/office/drawing/2014/main" id="{0F0A9670-1251-4E87-8D28-67C68D5BCD1E}"/>
              </a:ext>
            </a:extLst>
          </p:cNvPr>
          <p:cNvSpPr>
            <a:spLocks noGrp="1"/>
          </p:cNvSpPr>
          <p:nvPr>
            <p:ph type="body" sz="quarter" idx="39" hasCustomPrompt="1"/>
          </p:nvPr>
        </p:nvSpPr>
        <p:spPr>
          <a:xfrm>
            <a:off x="395288" y="1440000"/>
            <a:ext cx="5700712" cy="4941750"/>
          </a:xfrm>
        </p:spPr>
        <p:txBody>
          <a:bodyPr/>
          <a:lstStyle>
            <a:lvl4pPr>
              <a:defRPr/>
            </a:lvl4pPr>
            <a:lvl5pPr marL="766762" indent="0">
              <a:buNone/>
              <a:defRPr/>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p:txBody>
      </p:sp>
    </p:spTree>
    <p:extLst>
      <p:ext uri="{BB962C8B-B14F-4D97-AF65-F5344CB8AC3E}">
        <p14:creationId xmlns:p14="http://schemas.microsoft.com/office/powerpoint/2010/main" val="895894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4" name="Espace réservé du tableau 3">
            <a:extLst>
              <a:ext uri="{FF2B5EF4-FFF2-40B4-BE49-F238E27FC236}">
                <a16:creationId xmlns:a16="http://schemas.microsoft.com/office/drawing/2014/main" id="{9860F927-93AF-47E5-8D95-FF388D3BFC54}"/>
              </a:ext>
            </a:extLst>
          </p:cNvPr>
          <p:cNvSpPr>
            <a:spLocks noGrp="1"/>
          </p:cNvSpPr>
          <p:nvPr>
            <p:ph type="tbl" sz="quarter" idx="10"/>
          </p:nvPr>
        </p:nvSpPr>
        <p:spPr>
          <a:xfrm>
            <a:off x="395288" y="2132856"/>
            <a:ext cx="11520487" cy="4248894"/>
          </a:xfrm>
        </p:spPr>
        <p:txBody>
          <a:bodyPr anchor="ctr"/>
          <a:lstStyle>
            <a:lvl1pPr algn="ctr">
              <a:defRPr/>
            </a:lvl1pPr>
          </a:lstStyle>
          <a:p>
            <a:r>
              <a:rPr lang="fr-FR"/>
              <a:t>Cliquez sur l'icône pour ajouter un tableau</a:t>
            </a:r>
            <a:endParaRPr lang="en-US"/>
          </a:p>
        </p:txBody>
      </p:sp>
      <p:sp>
        <p:nvSpPr>
          <p:cNvPr id="5" name="Espace réservé du texte 2">
            <a:extLst>
              <a:ext uri="{FF2B5EF4-FFF2-40B4-BE49-F238E27FC236}">
                <a16:creationId xmlns:a16="http://schemas.microsoft.com/office/drawing/2014/main" id="{59DE6943-EC89-42D3-AF34-E39DF0EB3649}"/>
              </a:ext>
            </a:extLst>
          </p:cNvPr>
          <p:cNvSpPr>
            <a:spLocks noGrp="1"/>
          </p:cNvSpPr>
          <p:nvPr>
            <p:ph type="body" idx="1" hasCustomPrompt="1"/>
          </p:nvPr>
        </p:nvSpPr>
        <p:spPr>
          <a:xfrm>
            <a:off x="395998" y="1440000"/>
            <a:ext cx="11519289" cy="692856"/>
          </a:xfrm>
        </p:spPr>
        <p:txBody>
          <a:bodyPr anchor="t"/>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906374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harts with header">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1873622"/>
            <a:ext cx="5543550" cy="3571601"/>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
        <p:nvSpPr>
          <p:cNvPr id="4" name="Text Placeholder 29">
            <a:extLst>
              <a:ext uri="{FF2B5EF4-FFF2-40B4-BE49-F238E27FC236}">
                <a16:creationId xmlns:a16="http://schemas.microsoft.com/office/drawing/2014/main" id="{0167E05D-6E5A-4441-B4F7-9F3ADECD8C4A}"/>
              </a:ext>
            </a:extLst>
          </p:cNvPr>
          <p:cNvSpPr>
            <a:spLocks noGrp="1"/>
          </p:cNvSpPr>
          <p:nvPr>
            <p:ph type="body" sz="quarter" idx="41" hasCustomPrompt="1"/>
          </p:nvPr>
        </p:nvSpPr>
        <p:spPr>
          <a:xfrm>
            <a:off x="396000" y="5575682"/>
            <a:ext cx="5543551"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5" name="Text Placeholder 29">
            <a:extLst>
              <a:ext uri="{FF2B5EF4-FFF2-40B4-BE49-F238E27FC236}">
                <a16:creationId xmlns:a16="http://schemas.microsoft.com/office/drawing/2014/main" id="{A5AFC11C-9D23-437D-8241-6DBF1C7BE632}"/>
              </a:ext>
            </a:extLst>
          </p:cNvPr>
          <p:cNvSpPr>
            <a:spLocks noGrp="1"/>
          </p:cNvSpPr>
          <p:nvPr>
            <p:ph type="body" sz="quarter" idx="42" hasCustomPrompt="1"/>
          </p:nvPr>
        </p:nvSpPr>
        <p:spPr>
          <a:xfrm>
            <a:off x="6385098" y="5575682"/>
            <a:ext cx="5543550"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1873622"/>
            <a:ext cx="5543550" cy="3571601"/>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Tree>
    <p:extLst>
      <p:ext uri="{BB962C8B-B14F-4D97-AF65-F5344CB8AC3E}">
        <p14:creationId xmlns:p14="http://schemas.microsoft.com/office/powerpoint/2010/main" val="3389992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Tree>
    <p:extLst>
      <p:ext uri="{BB962C8B-B14F-4D97-AF65-F5344CB8AC3E}">
        <p14:creationId xmlns:p14="http://schemas.microsoft.com/office/powerpoint/2010/main" val="2849726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harts icon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9162841E-F4CB-4A51-BA03-656E76E9232F}"/>
              </a:ext>
            </a:extLst>
          </p:cNvPr>
          <p:cNvSpPr/>
          <p:nvPr userDrawn="1"/>
        </p:nvSpPr>
        <p:spPr>
          <a:xfrm>
            <a:off x="7298866"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A789466F-BB37-460D-BA0C-63F4C8F06D11}"/>
              </a:ext>
            </a:extLst>
          </p:cNvPr>
          <p:cNvSpPr/>
          <p:nvPr userDrawn="1"/>
        </p:nvSpPr>
        <p:spPr>
          <a:xfrm>
            <a:off x="1309777"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Tree>
    <p:extLst>
      <p:ext uri="{BB962C8B-B14F-4D97-AF65-F5344CB8AC3E}">
        <p14:creationId xmlns:p14="http://schemas.microsoft.com/office/powerpoint/2010/main" val="431544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rganization chart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Text Placeholder 7">
            <a:extLst>
              <a:ext uri="{FF2B5EF4-FFF2-40B4-BE49-F238E27FC236}">
                <a16:creationId xmlns:a16="http://schemas.microsoft.com/office/drawing/2014/main" id="{2B6352F5-5148-4872-A072-1895484AACFC}"/>
              </a:ext>
            </a:extLst>
          </p:cNvPr>
          <p:cNvSpPr>
            <a:spLocks noGrp="1"/>
          </p:cNvSpPr>
          <p:nvPr>
            <p:ph type="body" sz="quarter" idx="38" hasCustomPrompt="1"/>
          </p:nvPr>
        </p:nvSpPr>
        <p:spPr>
          <a:xfrm>
            <a:off x="813427" y="5589239"/>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 name="Text Placeholder 7">
            <a:extLst>
              <a:ext uri="{FF2B5EF4-FFF2-40B4-BE49-F238E27FC236}">
                <a16:creationId xmlns:a16="http://schemas.microsoft.com/office/drawing/2014/main" id="{87D90589-56ED-4008-A8B0-F474E5791444}"/>
              </a:ext>
            </a:extLst>
          </p:cNvPr>
          <p:cNvSpPr>
            <a:spLocks noGrp="1"/>
          </p:cNvSpPr>
          <p:nvPr>
            <p:ph type="body" sz="quarter" idx="39" hasCustomPrompt="1"/>
          </p:nvPr>
        </p:nvSpPr>
        <p:spPr>
          <a:xfrm>
            <a:off x="2940841"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Text Placeholder 7">
            <a:extLst>
              <a:ext uri="{FF2B5EF4-FFF2-40B4-BE49-F238E27FC236}">
                <a16:creationId xmlns:a16="http://schemas.microsoft.com/office/drawing/2014/main" id="{7B89B690-4081-4A9A-A9A3-9307B3F49946}"/>
              </a:ext>
            </a:extLst>
          </p:cNvPr>
          <p:cNvSpPr>
            <a:spLocks noGrp="1"/>
          </p:cNvSpPr>
          <p:nvPr>
            <p:ph type="body" sz="quarter" idx="40" hasCustomPrompt="1"/>
          </p:nvPr>
        </p:nvSpPr>
        <p:spPr>
          <a:xfrm>
            <a:off x="5074150"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Text Placeholder 7">
            <a:extLst>
              <a:ext uri="{FF2B5EF4-FFF2-40B4-BE49-F238E27FC236}">
                <a16:creationId xmlns:a16="http://schemas.microsoft.com/office/drawing/2014/main" id="{F27398E3-A9C4-436A-A05C-9A9F0578339A}"/>
              </a:ext>
            </a:extLst>
          </p:cNvPr>
          <p:cNvSpPr>
            <a:spLocks noGrp="1"/>
          </p:cNvSpPr>
          <p:nvPr>
            <p:ph type="body" sz="quarter" idx="41" hasCustomPrompt="1"/>
          </p:nvPr>
        </p:nvSpPr>
        <p:spPr>
          <a:xfrm>
            <a:off x="7206877"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Text Placeholder 7">
            <a:extLst>
              <a:ext uri="{FF2B5EF4-FFF2-40B4-BE49-F238E27FC236}">
                <a16:creationId xmlns:a16="http://schemas.microsoft.com/office/drawing/2014/main" id="{4F46C3B3-FC7A-419F-A412-7AA44224C2F5}"/>
              </a:ext>
            </a:extLst>
          </p:cNvPr>
          <p:cNvSpPr>
            <a:spLocks noGrp="1"/>
          </p:cNvSpPr>
          <p:nvPr>
            <p:ph type="body" sz="quarter" idx="42" hasCustomPrompt="1"/>
          </p:nvPr>
        </p:nvSpPr>
        <p:spPr>
          <a:xfrm>
            <a:off x="9339603"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Text Placeholder 7">
            <a:extLst>
              <a:ext uri="{FF2B5EF4-FFF2-40B4-BE49-F238E27FC236}">
                <a16:creationId xmlns:a16="http://schemas.microsoft.com/office/drawing/2014/main" id="{2F71688D-9C32-4F31-A8AB-B52249BB76BB}"/>
              </a:ext>
            </a:extLst>
          </p:cNvPr>
          <p:cNvSpPr>
            <a:spLocks noGrp="1"/>
          </p:cNvSpPr>
          <p:nvPr>
            <p:ph type="body" sz="quarter" idx="37" hasCustomPrompt="1"/>
          </p:nvPr>
        </p:nvSpPr>
        <p:spPr>
          <a:xfrm>
            <a:off x="3794405" y="1814065"/>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9" name="Text Placeholder 7">
            <a:extLst>
              <a:ext uri="{FF2B5EF4-FFF2-40B4-BE49-F238E27FC236}">
                <a16:creationId xmlns:a16="http://schemas.microsoft.com/office/drawing/2014/main" id="{61E2B833-06BB-4D09-A227-FACCE09281E5}"/>
              </a:ext>
            </a:extLst>
          </p:cNvPr>
          <p:cNvSpPr>
            <a:spLocks noGrp="1"/>
          </p:cNvSpPr>
          <p:nvPr>
            <p:ph type="body" sz="quarter" idx="35" hasCustomPrompt="1"/>
          </p:nvPr>
        </p:nvSpPr>
        <p:spPr>
          <a:xfrm>
            <a:off x="6530709" y="3284983"/>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10" name="Rectangle 9">
            <a:extLst>
              <a:ext uri="{FF2B5EF4-FFF2-40B4-BE49-F238E27FC236}">
                <a16:creationId xmlns:a16="http://schemas.microsoft.com/office/drawing/2014/main" id="{1AAD4E89-6EDF-4A70-BBEF-BB42FE5BED46}"/>
              </a:ext>
            </a:extLst>
          </p:cNvPr>
          <p:cNvSpPr/>
          <p:nvPr userDrawn="1"/>
        </p:nvSpPr>
        <p:spPr>
          <a:xfrm>
            <a:off x="3736624" y="17728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1" name="Rectangle 10">
            <a:extLst>
              <a:ext uri="{FF2B5EF4-FFF2-40B4-BE49-F238E27FC236}">
                <a16:creationId xmlns:a16="http://schemas.microsoft.com/office/drawing/2014/main" id="{DE4DDCFC-0FAD-48A9-A73F-EDC6A14D2002}"/>
              </a:ext>
            </a:extLst>
          </p:cNvPr>
          <p:cNvSpPr/>
          <p:nvPr userDrawn="1"/>
        </p:nvSpPr>
        <p:spPr>
          <a:xfrm>
            <a:off x="6484493"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D18781D0-052D-40B3-BC35-26A8603210C0}"/>
              </a:ext>
            </a:extLst>
          </p:cNvPr>
          <p:cNvSpPr/>
          <p:nvPr userDrawn="1"/>
        </p:nvSpPr>
        <p:spPr>
          <a:xfrm>
            <a:off x="986465"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3" name="TextBox 16">
            <a:extLst>
              <a:ext uri="{FF2B5EF4-FFF2-40B4-BE49-F238E27FC236}">
                <a16:creationId xmlns:a16="http://schemas.microsoft.com/office/drawing/2014/main" id="{A22DE654-2EAB-481D-AC62-C125C8223E4E}"/>
              </a:ext>
            </a:extLst>
          </p:cNvPr>
          <p:cNvSpPr txBox="1"/>
          <p:nvPr userDrawn="1"/>
        </p:nvSpPr>
        <p:spPr>
          <a:xfrm>
            <a:off x="1030020" y="356796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4" name="Straight Connector 18">
            <a:extLst>
              <a:ext uri="{FF2B5EF4-FFF2-40B4-BE49-F238E27FC236}">
                <a16:creationId xmlns:a16="http://schemas.microsoft.com/office/drawing/2014/main" id="{03F96919-C38F-4D19-9534-87F8E2553C0D}"/>
              </a:ext>
            </a:extLst>
          </p:cNvPr>
          <p:cNvCxnSpPr>
            <a:cxnSpLocks/>
          </p:cNvCxnSpPr>
          <p:nvPr userDrawn="1"/>
        </p:nvCxnSpPr>
        <p:spPr>
          <a:xfrm>
            <a:off x="4514485"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C913D4B3-E1C4-4923-B061-1747A7034EC8}"/>
              </a:ext>
            </a:extLst>
          </p:cNvPr>
          <p:cNvCxnSpPr>
            <a:cxnSpLocks/>
          </p:cNvCxnSpPr>
          <p:nvPr userDrawn="1"/>
        </p:nvCxnSpPr>
        <p:spPr>
          <a:xfrm>
            <a:off x="7250789"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6A86BAFE-E7F7-43EC-A56E-2E16522B7B1D}"/>
              </a:ext>
            </a:extLst>
          </p:cNvPr>
          <p:cNvCxnSpPr>
            <a:cxnSpLocks/>
          </p:cNvCxnSpPr>
          <p:nvPr userDrawn="1"/>
        </p:nvCxnSpPr>
        <p:spPr>
          <a:xfrm>
            <a:off x="6026653" y="3860353"/>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01037AFB-4A9C-44BC-A8D6-388F08B08F95}"/>
              </a:ext>
            </a:extLst>
          </p:cNvPr>
          <p:cNvCxnSpPr>
            <a:cxnSpLocks/>
          </p:cNvCxnSpPr>
          <p:nvPr userDrawn="1"/>
        </p:nvCxnSpPr>
        <p:spPr>
          <a:xfrm>
            <a:off x="2858301" y="4509119"/>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8" name="Straight Connector 27">
            <a:extLst>
              <a:ext uri="{FF2B5EF4-FFF2-40B4-BE49-F238E27FC236}">
                <a16:creationId xmlns:a16="http://schemas.microsoft.com/office/drawing/2014/main" id="{417B504E-09A8-4617-83C4-405FEEE279A2}"/>
              </a:ext>
            </a:extLst>
          </p:cNvPr>
          <p:cNvCxnSpPr>
            <a:cxnSpLocks/>
          </p:cNvCxnSpPr>
          <p:nvPr userDrawn="1"/>
        </p:nvCxnSpPr>
        <p:spPr>
          <a:xfrm>
            <a:off x="1759131" y="5082801"/>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9" name="Straight Connector 28">
            <a:extLst>
              <a:ext uri="{FF2B5EF4-FFF2-40B4-BE49-F238E27FC236}">
                <a16:creationId xmlns:a16="http://schemas.microsoft.com/office/drawing/2014/main" id="{0D79BD2B-E655-4613-ABE1-A5309841EE4C}"/>
              </a:ext>
            </a:extLst>
          </p:cNvPr>
          <p:cNvCxnSpPr>
            <a:cxnSpLocks/>
          </p:cNvCxnSpPr>
          <p:nvPr userDrawn="1"/>
        </p:nvCxnSpPr>
        <p:spPr>
          <a:xfrm>
            <a:off x="1778367" y="508508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0" name="Straight Connector 29">
            <a:extLst>
              <a:ext uri="{FF2B5EF4-FFF2-40B4-BE49-F238E27FC236}">
                <a16:creationId xmlns:a16="http://schemas.microsoft.com/office/drawing/2014/main" id="{819C2236-70D5-4D77-A0B5-DC54E24F4214}"/>
              </a:ext>
            </a:extLst>
          </p:cNvPr>
          <p:cNvCxnSpPr>
            <a:cxnSpLocks/>
          </p:cNvCxnSpPr>
          <p:nvPr userDrawn="1"/>
        </p:nvCxnSpPr>
        <p:spPr>
          <a:xfrm>
            <a:off x="3911094"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6FCC22BF-B0B7-4584-AC77-5BD1C2F56495}"/>
              </a:ext>
            </a:extLst>
          </p:cNvPr>
          <p:cNvCxnSpPr>
            <a:cxnSpLocks/>
          </p:cNvCxnSpPr>
          <p:nvPr userDrawn="1"/>
        </p:nvCxnSpPr>
        <p:spPr>
          <a:xfrm>
            <a:off x="6043821"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31">
            <a:extLst>
              <a:ext uri="{FF2B5EF4-FFF2-40B4-BE49-F238E27FC236}">
                <a16:creationId xmlns:a16="http://schemas.microsoft.com/office/drawing/2014/main" id="{A5B92A7E-D290-43BE-B101-30F03CF2FDFA}"/>
              </a:ext>
            </a:extLst>
          </p:cNvPr>
          <p:cNvCxnSpPr>
            <a:cxnSpLocks/>
          </p:cNvCxnSpPr>
          <p:nvPr userDrawn="1"/>
        </p:nvCxnSpPr>
        <p:spPr>
          <a:xfrm>
            <a:off x="8176548"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32">
            <a:extLst>
              <a:ext uri="{FF2B5EF4-FFF2-40B4-BE49-F238E27FC236}">
                <a16:creationId xmlns:a16="http://schemas.microsoft.com/office/drawing/2014/main" id="{ED430A27-E68E-4449-B824-1E940DA626B3}"/>
              </a:ext>
            </a:extLst>
          </p:cNvPr>
          <p:cNvCxnSpPr>
            <a:cxnSpLocks/>
          </p:cNvCxnSpPr>
          <p:nvPr userDrawn="1"/>
        </p:nvCxnSpPr>
        <p:spPr>
          <a:xfrm>
            <a:off x="10325943" y="5075658"/>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4" name="Text Placeholder 7">
            <a:extLst>
              <a:ext uri="{FF2B5EF4-FFF2-40B4-BE49-F238E27FC236}">
                <a16:creationId xmlns:a16="http://schemas.microsoft.com/office/drawing/2014/main" id="{B38E983C-FDA7-4D08-B09F-02AAEB6D7E5E}"/>
              </a:ext>
            </a:extLst>
          </p:cNvPr>
          <p:cNvSpPr>
            <a:spLocks noGrp="1"/>
          </p:cNvSpPr>
          <p:nvPr>
            <p:ph type="body" sz="quarter" idx="32" hasCustomPrompt="1"/>
          </p:nvPr>
        </p:nvSpPr>
        <p:spPr>
          <a:xfrm>
            <a:off x="5304183" y="19477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71E674F-BDEA-4196-90AD-426564B04521}"/>
              </a:ext>
            </a:extLst>
          </p:cNvPr>
          <p:cNvSpPr>
            <a:spLocks noGrp="1"/>
          </p:cNvSpPr>
          <p:nvPr>
            <p:ph type="body" sz="quarter" idx="33" hasCustomPrompt="1"/>
          </p:nvPr>
        </p:nvSpPr>
        <p:spPr>
          <a:xfrm>
            <a:off x="253851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6" name="Text Placeholder 7">
            <a:extLst>
              <a:ext uri="{FF2B5EF4-FFF2-40B4-BE49-F238E27FC236}">
                <a16:creationId xmlns:a16="http://schemas.microsoft.com/office/drawing/2014/main" id="{C2EE0D59-678E-44D0-8754-5A7E6662D503}"/>
              </a:ext>
            </a:extLst>
          </p:cNvPr>
          <p:cNvSpPr>
            <a:spLocks noGrp="1"/>
          </p:cNvSpPr>
          <p:nvPr>
            <p:ph type="body" sz="quarter" idx="34" hasCustomPrompt="1"/>
          </p:nvPr>
        </p:nvSpPr>
        <p:spPr>
          <a:xfrm>
            <a:off x="804329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7" name="Text Placeholder 7">
            <a:extLst>
              <a:ext uri="{FF2B5EF4-FFF2-40B4-BE49-F238E27FC236}">
                <a16:creationId xmlns:a16="http://schemas.microsoft.com/office/drawing/2014/main" id="{0BA6AC28-95EF-47B5-9BC8-E814708DAAFA}"/>
              </a:ext>
            </a:extLst>
          </p:cNvPr>
          <p:cNvSpPr>
            <a:spLocks noGrp="1"/>
          </p:cNvSpPr>
          <p:nvPr>
            <p:ph type="body" sz="quarter" idx="36" hasCustomPrompt="1"/>
          </p:nvPr>
        </p:nvSpPr>
        <p:spPr>
          <a:xfrm>
            <a:off x="1027740" y="3284090"/>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Tree>
    <p:extLst>
      <p:ext uri="{BB962C8B-B14F-4D97-AF65-F5344CB8AC3E}">
        <p14:creationId xmlns:p14="http://schemas.microsoft.com/office/powerpoint/2010/main" val="1251187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 6">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864CE6E5-A4BC-441C-AA47-9924021C2BBA}"/>
              </a:ext>
            </a:extLst>
          </p:cNvPr>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41"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49">
            <a:extLst>
              <a:ext uri="{FF2B5EF4-FFF2-40B4-BE49-F238E27FC236}">
                <a16:creationId xmlns:a16="http://schemas.microsoft.com/office/drawing/2014/main" id="{A9693E6A-90D9-4C93-BF94-8E82C4BE65F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ext Placeholder 7">
            <a:extLst>
              <a:ext uri="{FF2B5EF4-FFF2-40B4-BE49-F238E27FC236}">
                <a16:creationId xmlns:a16="http://schemas.microsoft.com/office/drawing/2014/main" id="{66EFA0DE-0814-4F2F-957C-1DADE549A27B}"/>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3B51C64A-1536-4556-9BD8-D4EDFB6DA4AB}"/>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 name="Title 1"/>
          <p:cNvSpPr>
            <a:spLocks noGrp="1"/>
          </p:cNvSpPr>
          <p:nvPr>
            <p:ph type="title" hasCustomPrompt="1"/>
          </p:nvPr>
        </p:nvSpPr>
        <p:spPr>
          <a:xfrm>
            <a:off x="395999" y="396000"/>
            <a:ext cx="3795001" cy="864000"/>
          </a:xfrm>
        </p:spPr>
        <p:txBody>
          <a:bodyPr/>
          <a:lstStyle>
            <a:lvl1pPr>
              <a:defRPr>
                <a:solidFill>
                  <a:schemeClr val="bg1"/>
                </a:solidFill>
              </a:defRPr>
            </a:lvl1pPr>
          </a:lstStyle>
          <a:p>
            <a:r>
              <a:rPr lang="en-US" dirty="0"/>
              <a:t>Click to edit title</a:t>
            </a:r>
            <a:endParaRPr lang="en-US" noProof="0" dirty="0"/>
          </a:p>
        </p:txBody>
      </p:sp>
      <p:sp>
        <p:nvSpPr>
          <p:cNvPr id="10" name="Espace réservé du texte 9">
            <a:extLst>
              <a:ext uri="{FF2B5EF4-FFF2-40B4-BE49-F238E27FC236}">
                <a16:creationId xmlns:a16="http://schemas.microsoft.com/office/drawing/2014/main" id="{37EDD487-2CB6-4B80-BCA4-0B2C451F52F6}"/>
              </a:ext>
            </a:extLst>
          </p:cNvPr>
          <p:cNvSpPr>
            <a:spLocks noGrp="1"/>
          </p:cNvSpPr>
          <p:nvPr>
            <p:ph type="body" sz="quarter" idx="34" hasCustomPrompt="1"/>
          </p:nvPr>
        </p:nvSpPr>
        <p:spPr>
          <a:xfrm>
            <a:off x="6096000" y="1425556"/>
            <a:ext cx="5819775" cy="4940152"/>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312874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276872"/>
            <a:ext cx="11520000" cy="4095128"/>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5" name="Espace réservé du texte 2">
            <a:extLst>
              <a:ext uri="{FF2B5EF4-FFF2-40B4-BE49-F238E27FC236}">
                <a16:creationId xmlns:a16="http://schemas.microsoft.com/office/drawing/2014/main" id="{90BF571A-F98D-4B04-B0C7-2AD4346DCCCC}"/>
              </a:ext>
            </a:extLst>
          </p:cNvPr>
          <p:cNvSpPr>
            <a:spLocks noGrp="1"/>
          </p:cNvSpPr>
          <p:nvPr>
            <p:ph type="body" idx="1" hasCustomPrompt="1"/>
          </p:nvPr>
        </p:nvSpPr>
        <p:spPr>
          <a:xfrm>
            <a:off x="395998" y="1440000"/>
            <a:ext cx="11519289" cy="692856"/>
          </a:xfrm>
        </p:spPr>
        <p:txBody>
          <a:bodyPr anchor="t"/>
          <a:lstStyle>
            <a:lvl1pPr marL="0" indent="0" algn="l">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Modifier les styles du </a:t>
            </a:r>
            <a:r>
              <a:rPr lang="en-US" noProof="0" dirty="0" err="1"/>
              <a:t>texte</a:t>
            </a:r>
            <a:r>
              <a:rPr lang="en-US" noProof="0" dirty="0"/>
              <a:t> du masque</a:t>
            </a:r>
          </a:p>
        </p:txBody>
      </p:sp>
    </p:spTree>
    <p:extLst>
      <p:ext uri="{BB962C8B-B14F-4D97-AF65-F5344CB8AC3E}">
        <p14:creationId xmlns:p14="http://schemas.microsoft.com/office/powerpoint/2010/main" val="2802572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965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196113337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2">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408526629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3">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117520545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4">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041802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1702963993"/>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6">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40054256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7">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2316771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8">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5565392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9">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306762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dirty="0"/>
              <a:t>Click to edit title</a:t>
            </a:r>
            <a:endParaRPr lang="en-US" noProof="0"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144000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144975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2713555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10">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3135928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11">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2776081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563020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3514084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3830332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96000"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6471885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1851770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solidFill>
                <a:latin typeface="+mn-lt"/>
                <a:cs typeface="Arial"/>
              </a:rPr>
              <a:t>Copyright</a:t>
            </a:r>
            <a:r>
              <a:rPr lang="en-US" sz="800" baseline="0" noProof="0" dirty="0">
                <a:solidFill>
                  <a:schemeClr val="tx1"/>
                </a:solidFill>
                <a:latin typeface="+mn-lt"/>
                <a:cs typeface="Arial"/>
              </a:rPr>
              <a:t>©</a:t>
            </a:r>
            <a:r>
              <a:rPr lang="en-US" sz="800" noProof="0" dirty="0">
                <a:solidFill>
                  <a:schemeClr val="tx1"/>
                </a:solidFill>
                <a:latin typeface="+mn-lt"/>
                <a:cs typeface="Arial"/>
              </a:rPr>
              <a:t> 2021 Sogeti.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3" name="Rectangle 12">
            <a:extLst>
              <a:ext uri="{FF2B5EF4-FFF2-40B4-BE49-F238E27FC236}">
                <a16:creationId xmlns:a16="http://schemas.microsoft.com/office/drawing/2014/main" id="{75C6B9E2-5523-4B6F-9927-4C839D1DB289}"/>
              </a:ext>
            </a:extLst>
          </p:cNvPr>
          <p:cNvSpPr/>
          <p:nvPr userDrawn="1"/>
        </p:nvSpPr>
        <p:spPr>
          <a:xfrm>
            <a:off x="407988" y="1723408"/>
            <a:ext cx="4679900" cy="407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chemeClr val="bg1"/>
                </a:solidFill>
                <a:latin typeface="+mj-lt"/>
              </a:rPr>
              <a:t>About Sogeti</a:t>
            </a:r>
          </a:p>
          <a:p>
            <a:pPr algn="l"/>
            <a:r>
              <a:rPr lang="en-GB" sz="900" kern="1200" dirty="0">
                <a:solidFill>
                  <a:schemeClr val="bg1"/>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1"/>
                </a:solidFill>
                <a:effectLst/>
                <a:latin typeface="+mj-lt"/>
                <a:ea typeface="+mn-ea"/>
                <a:cs typeface="+mn-cs"/>
              </a:rPr>
              <a:t>fueled</a:t>
            </a:r>
            <a:r>
              <a:rPr lang="en-GB" sz="900" kern="1200" dirty="0">
                <a:solidFill>
                  <a:schemeClr val="bg1"/>
                </a:solidFill>
                <a:effectLst/>
                <a:latin typeface="+mj-lt"/>
                <a:ea typeface="+mn-ea"/>
                <a:cs typeface="+mn-cs"/>
              </a:rPr>
              <a:t> by AI and automation. With its hands-on ‘value in the making’ approach and passion for technology, Sogeti helps organizations implement their digital journeys at speed. </a:t>
            </a:r>
          </a:p>
          <a:p>
            <a:pPr algn="l"/>
            <a:endParaRPr lang="en-GB" sz="900" kern="1200" dirty="0">
              <a:solidFill>
                <a:schemeClr val="bg1"/>
              </a:solidFill>
              <a:effectLst/>
              <a:latin typeface="+mj-lt"/>
              <a:ea typeface="+mn-ea"/>
              <a:cs typeface="+mn-cs"/>
            </a:endParaRPr>
          </a:p>
          <a:p>
            <a:pPr algn="l"/>
            <a:r>
              <a:rPr lang="en-GB" sz="900" kern="1200" dirty="0">
                <a:solidFill>
                  <a:schemeClr val="bg1"/>
                </a:solidFill>
                <a:effectLst/>
                <a:latin typeface="+mj-lt"/>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bg1"/>
                </a:solidFill>
                <a:effectLst/>
                <a:latin typeface="+mj-lt"/>
                <a:ea typeface="+mn-ea"/>
                <a:cs typeface="+mn-cs"/>
              </a:rPr>
              <a:t>fueled</a:t>
            </a:r>
            <a:r>
              <a:rPr lang="en-GB" sz="900" kern="1200" dirty="0">
                <a:solidFill>
                  <a:schemeClr val="bg1"/>
                </a:solidFill>
                <a:effectLst/>
                <a:latin typeface="+mj-lt"/>
                <a:ea typeface="+mn-ea"/>
                <a:cs typeface="+mn-cs"/>
              </a:rPr>
              <a:t> by the fast evolving and innovative world of cloud, data, AI, connectivity, software, digital engineering and platforms. The Group reported in 2020 global revenues of €16 billion.</a:t>
            </a:r>
          </a:p>
          <a:p>
            <a:pPr algn="l"/>
            <a:r>
              <a:rPr lang="en-GB" sz="900" kern="1200" dirty="0">
                <a:solidFill>
                  <a:schemeClr val="bg1"/>
                </a:solidFill>
                <a:effectLst/>
                <a:latin typeface="+mj-lt"/>
                <a:ea typeface="+mn-ea"/>
                <a:cs typeface="+mn-cs"/>
              </a:rPr>
              <a:t>Get The Future You Want</a:t>
            </a:r>
          </a:p>
          <a:p>
            <a:pPr algn="l"/>
            <a:endParaRPr lang="fr-FR" sz="900" kern="1200" dirty="0">
              <a:solidFill>
                <a:schemeClr val="bg1"/>
              </a:solidFill>
              <a:effectLst/>
              <a:latin typeface="+mj-lt"/>
              <a:ea typeface="+mn-ea"/>
              <a:cs typeface="+mn-cs"/>
            </a:endParaRPr>
          </a:p>
          <a:p>
            <a:pPr algn="l">
              <a:lnSpc>
                <a:spcPct val="100000"/>
              </a:lnSpc>
              <a:spcAft>
                <a:spcPts val="400"/>
              </a:spcAft>
            </a:pPr>
            <a:r>
              <a:rPr lang="en-US" sz="900" dirty="0">
                <a:solidFill>
                  <a:schemeClr val="bg1"/>
                </a:solidFill>
                <a:latin typeface="+mj-lt"/>
              </a:rPr>
              <a:t>Visit us at </a:t>
            </a:r>
            <a:br>
              <a:rPr lang="en-US" sz="900" dirty="0">
                <a:solidFill>
                  <a:schemeClr val="bg1"/>
                </a:solidFill>
                <a:latin typeface="+mj-lt"/>
              </a:rPr>
            </a:br>
            <a:r>
              <a:rPr lang="en-US" sz="1050" dirty="0">
                <a:solidFill>
                  <a:schemeClr val="bg1"/>
                </a:solidFill>
                <a:latin typeface="+mj-lt"/>
                <a:hlinkClick r:id="rId15"/>
              </a:rPr>
              <a:t>www.sogeti.com</a:t>
            </a:r>
            <a:endParaRPr lang="en-US" sz="1050" dirty="0">
              <a:solidFill>
                <a:schemeClr val="bg1"/>
              </a:solidFill>
              <a:latin typeface="+mj-lt"/>
            </a:endParaRPr>
          </a:p>
          <a:p>
            <a:pPr algn="l">
              <a:lnSpc>
                <a:spcPts val="2000"/>
              </a:lnSpc>
            </a:pPr>
            <a:endParaRPr lang="en-US" sz="900" dirty="0">
              <a:solidFill>
                <a:schemeClr val="bg1"/>
              </a:solidFill>
              <a:latin typeface="+mj-lt"/>
            </a:endParaRPr>
          </a:p>
        </p:txBody>
      </p:sp>
    </p:spTree>
    <p:extLst>
      <p:ext uri="{BB962C8B-B14F-4D97-AF65-F5344CB8AC3E}">
        <p14:creationId xmlns:p14="http://schemas.microsoft.com/office/powerpoint/2010/main" val="2863119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tx1">
                    <a:lumMod val="85000"/>
                    <a:lumOff val="15000"/>
                  </a:schemeClr>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lumMod val="85000"/>
                    <a:lumOff val="15000"/>
                  </a:schemeClr>
                </a:solidFill>
                <a:latin typeface="+mn-lt"/>
                <a:cs typeface="Arial"/>
              </a:rPr>
              <a:t>Copyright</a:t>
            </a:r>
            <a:r>
              <a:rPr lang="en-US" sz="800" baseline="0" noProof="0" dirty="0">
                <a:solidFill>
                  <a:schemeClr val="tx1">
                    <a:lumMod val="85000"/>
                    <a:lumOff val="15000"/>
                  </a:schemeClr>
                </a:solidFill>
                <a:latin typeface="+mn-lt"/>
                <a:cs typeface="Arial"/>
              </a:rPr>
              <a:t>©</a:t>
            </a:r>
            <a:r>
              <a:rPr lang="en-US" sz="800" noProof="0" dirty="0">
                <a:solidFill>
                  <a:schemeClr val="tx1">
                    <a:lumMod val="85000"/>
                    <a:lumOff val="15000"/>
                  </a:schemeClr>
                </a:solidFill>
                <a:latin typeface="+mn-lt"/>
                <a:cs typeface="Arial"/>
              </a:rPr>
              <a:t> 2021 Sogeti. All rights reserved.</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75000"/>
                    </a14:imgEffect>
                  </a14:imgLayer>
                </a14:imgProps>
              </a:ext>
            </a:extLst>
          </a:blip>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extLst>
              <a:ext uri="{BEBA8EAE-BF5A-486C-A8C5-ECC9F3942E4B}">
                <a14:imgProps xmlns:a14="http://schemas.microsoft.com/office/drawing/2010/main">
                  <a14:imgLayer r:embed="rId8">
                    <a14:imgEffect>
                      <a14:brightnessContrast bright="-75000"/>
                    </a14:imgEffect>
                  </a14:imgLayer>
                </a14:imgProps>
              </a:ext>
            </a:extLst>
          </a:blip>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9"/>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10" cstate="print">
            <a:extLst>
              <a:ext uri="{BEBA8EAE-BF5A-486C-A8C5-ECC9F3942E4B}">
                <a14:imgProps xmlns:a14="http://schemas.microsoft.com/office/drawing/2010/main">
                  <a14:imgLayer r:embed="rId11">
                    <a14:imgEffect>
                      <a14:brightnessContrast bright="-75000"/>
                    </a14:imgEffect>
                  </a14:imgLayer>
                </a14:imgProps>
              </a:ext>
            </a:extLst>
          </a:blip>
          <a:srcRect/>
          <a:stretch>
            <a:fillRect/>
          </a:stretch>
        </p:blipFill>
        <p:spPr bwMode="auto">
          <a:xfrm>
            <a:off x="11450818" y="5181600"/>
            <a:ext cx="333195" cy="333195"/>
          </a:xfrm>
          <a:prstGeom prst="rect">
            <a:avLst/>
          </a:prstGeom>
          <a:noFill/>
        </p:spPr>
      </p:pic>
      <p:sp>
        <p:nvSpPr>
          <p:cNvPr id="18" name="Rectangle 17">
            <a:extLst>
              <a:ext uri="{FF2B5EF4-FFF2-40B4-BE49-F238E27FC236}">
                <a16:creationId xmlns:a16="http://schemas.microsoft.com/office/drawing/2014/main" id="{C8B0B0EC-FD75-415C-B572-3C011A213FE8}"/>
              </a:ext>
            </a:extLst>
          </p:cNvPr>
          <p:cNvSpPr/>
          <p:nvPr userDrawn="1"/>
        </p:nvSpPr>
        <p:spPr>
          <a:xfrm>
            <a:off x="407987" y="2138204"/>
            <a:ext cx="5616005" cy="4130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rgbClr val="95E616"/>
                </a:solidFill>
                <a:latin typeface="+mj-lt"/>
              </a:rPr>
              <a:t>About Sogeti</a:t>
            </a:r>
          </a:p>
          <a:p>
            <a:pPr algn="l"/>
            <a:r>
              <a:rPr lang="en-GB" sz="900" kern="1200" dirty="0">
                <a:solidFill>
                  <a:schemeClr val="bg2">
                    <a:lumMod val="25000"/>
                  </a:schemeClr>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AI and automation. With its hands-on ‘value in the making’ approach and passion for technology, Sogeti helps organizations implement their digital journeys at speed. </a:t>
            </a:r>
          </a:p>
          <a:p>
            <a:pPr algn="l"/>
            <a:endParaRPr lang="en-GB" sz="900" kern="1200" dirty="0">
              <a:solidFill>
                <a:schemeClr val="bg2">
                  <a:lumMod val="25000"/>
                </a:schemeClr>
              </a:solidFill>
              <a:effectLst/>
              <a:latin typeface="+mj-lt"/>
              <a:ea typeface="+mn-ea"/>
              <a:cs typeface="+mn-cs"/>
            </a:endParaRPr>
          </a:p>
          <a:p>
            <a:pPr algn="l"/>
            <a:r>
              <a:rPr lang="en-GB" sz="900" kern="1200" dirty="0">
                <a:solidFill>
                  <a:schemeClr val="bg2">
                    <a:lumMod val="25000"/>
                  </a:schemeClr>
                </a:solidFill>
                <a:effectLst/>
                <a:latin typeface="+mj-lt"/>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the fast evolving and innovative world of cloud, data, AI, connectivity, software, digital engineering and platforms. The Group reported in 2020 global revenues of €16 billion.</a:t>
            </a:r>
          </a:p>
          <a:p>
            <a:pPr algn="l"/>
            <a:r>
              <a:rPr lang="en-GB" sz="900" kern="1200" dirty="0">
                <a:solidFill>
                  <a:schemeClr val="bg2">
                    <a:lumMod val="25000"/>
                  </a:schemeClr>
                </a:solidFill>
                <a:effectLst/>
                <a:latin typeface="+mj-lt"/>
                <a:ea typeface="+mn-ea"/>
                <a:cs typeface="+mn-cs"/>
              </a:rPr>
              <a:t>Get The Future You Want</a:t>
            </a:r>
          </a:p>
          <a:p>
            <a:pPr algn="l"/>
            <a:endParaRPr lang="fr-FR" sz="900" kern="1200" dirty="0">
              <a:solidFill>
                <a:schemeClr val="bg2">
                  <a:lumMod val="25000"/>
                </a:schemeClr>
              </a:solidFill>
              <a:effectLst/>
              <a:latin typeface="+mj-lt"/>
              <a:ea typeface="+mn-ea"/>
              <a:cs typeface="+mn-cs"/>
            </a:endParaRPr>
          </a:p>
          <a:p>
            <a:pPr algn="l">
              <a:lnSpc>
                <a:spcPct val="100000"/>
              </a:lnSpc>
              <a:spcAft>
                <a:spcPts val="400"/>
              </a:spcAft>
            </a:pPr>
            <a:r>
              <a:rPr lang="en-US" sz="900" dirty="0">
                <a:solidFill>
                  <a:schemeClr val="bg2">
                    <a:lumMod val="25000"/>
                  </a:schemeClr>
                </a:solidFill>
                <a:latin typeface="+mj-lt"/>
              </a:rPr>
              <a:t>Visit us at</a:t>
            </a:r>
            <a:br>
              <a:rPr lang="en-US" sz="900" dirty="0">
                <a:solidFill>
                  <a:schemeClr val="bg2">
                    <a:lumMod val="25000"/>
                  </a:schemeClr>
                </a:solidFill>
                <a:latin typeface="+mj-lt"/>
              </a:rPr>
            </a:br>
            <a:r>
              <a:rPr lang="en-US" sz="1050" dirty="0">
                <a:solidFill>
                  <a:schemeClr val="bg2">
                    <a:lumMod val="25000"/>
                  </a:schemeClr>
                </a:solidFill>
                <a:latin typeface="+mj-lt"/>
                <a:hlinkClick r:id="rId12"/>
              </a:rPr>
              <a:t>www.sogeti.com</a:t>
            </a:r>
            <a:endParaRPr lang="en-US" sz="1050" dirty="0">
              <a:solidFill>
                <a:schemeClr val="bg2">
                  <a:lumMod val="25000"/>
                </a:schemeClr>
              </a:solidFill>
              <a:latin typeface="+mj-lt"/>
            </a:endParaRPr>
          </a:p>
          <a:p>
            <a:pPr algn="l">
              <a:lnSpc>
                <a:spcPct val="100000"/>
              </a:lnSpc>
              <a:spcAft>
                <a:spcPts val="400"/>
              </a:spcAft>
            </a:pPr>
            <a:endParaRPr lang="en-US" sz="105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p:txBody>
      </p:sp>
    </p:spTree>
    <p:extLst>
      <p:ext uri="{BB962C8B-B14F-4D97-AF65-F5344CB8AC3E}">
        <p14:creationId xmlns:p14="http://schemas.microsoft.com/office/powerpoint/2010/main" val="2614981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l">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2021 Sogeti. All rights reserved.</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srcRect/>
          <a:stretch>
            <a:fillRect/>
          </a:stretch>
        </p:blipFill>
        <p:spPr bwMode="auto">
          <a:xfrm>
            <a:off x="1187278" y="3962400"/>
            <a:ext cx="333195" cy="333195"/>
          </a:xfrm>
          <a:prstGeom prst="rect">
            <a:avLst/>
          </a:prstGeom>
          <a:noFill/>
        </p:spPr>
      </p:pic>
      <p:sp>
        <p:nvSpPr>
          <p:cNvPr id="18" name="Rectangle 17">
            <a:extLst>
              <a:ext uri="{FF2B5EF4-FFF2-40B4-BE49-F238E27FC236}">
                <a16:creationId xmlns:a16="http://schemas.microsoft.com/office/drawing/2014/main" id="{F8B8BCFC-6DE2-4AD3-B587-0EC6D9C261E5}"/>
              </a:ext>
            </a:extLst>
          </p:cNvPr>
          <p:cNvSpPr/>
          <p:nvPr userDrawn="1"/>
        </p:nvSpPr>
        <p:spPr>
          <a:xfrm>
            <a:off x="6888088" y="1556792"/>
            <a:ext cx="4674125" cy="4332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rgbClr val="2B0A3D"/>
                </a:solidFill>
                <a:latin typeface="+mj-lt"/>
              </a:rPr>
              <a:t>About Sogeti</a:t>
            </a:r>
          </a:p>
          <a:p>
            <a:pPr algn="l"/>
            <a:r>
              <a:rPr lang="en-GB" sz="900" kern="1200" dirty="0">
                <a:solidFill>
                  <a:schemeClr val="bg2">
                    <a:lumMod val="25000"/>
                  </a:schemeClr>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AI and automation. With its hands-on ‘value in the making’ approach and passion for technology, Sogeti helps organizations implement their digital journeys at speed. </a:t>
            </a:r>
          </a:p>
          <a:p>
            <a:pPr algn="l"/>
            <a:endParaRPr lang="en-GB" sz="900" kern="1200" dirty="0">
              <a:solidFill>
                <a:schemeClr val="bg2">
                  <a:lumMod val="25000"/>
                </a:schemeClr>
              </a:solidFill>
              <a:effectLst/>
              <a:latin typeface="+mj-lt"/>
              <a:ea typeface="+mn-ea"/>
              <a:cs typeface="+mn-cs"/>
            </a:endParaRPr>
          </a:p>
          <a:p>
            <a:pPr algn="l"/>
            <a:r>
              <a:rPr lang="en-GB" sz="900" kern="1200" dirty="0">
                <a:solidFill>
                  <a:schemeClr val="bg2">
                    <a:lumMod val="25000"/>
                  </a:schemeClr>
                </a:solidFill>
                <a:effectLst/>
                <a:latin typeface="+mj-lt"/>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the fast evolving and innovative world of cloud, data, AI, connectivity, software, digital engineering and platforms. The Group reported in 2020 global revenues of €16 billion.</a:t>
            </a:r>
          </a:p>
          <a:p>
            <a:pPr algn="l"/>
            <a:r>
              <a:rPr lang="en-GB" sz="900" kern="1200" dirty="0">
                <a:solidFill>
                  <a:schemeClr val="bg2">
                    <a:lumMod val="25000"/>
                  </a:schemeClr>
                </a:solidFill>
                <a:effectLst/>
                <a:latin typeface="+mj-lt"/>
                <a:ea typeface="+mn-ea"/>
                <a:cs typeface="+mn-cs"/>
              </a:rPr>
              <a:t>Get The Future You Want</a:t>
            </a:r>
          </a:p>
          <a:p>
            <a:pPr algn="l"/>
            <a:endParaRPr lang="fr-FR" sz="900" kern="1200" dirty="0">
              <a:solidFill>
                <a:schemeClr val="bg2">
                  <a:lumMod val="25000"/>
                </a:schemeClr>
              </a:solidFill>
              <a:effectLst/>
              <a:latin typeface="+mj-lt"/>
              <a:ea typeface="+mn-ea"/>
              <a:cs typeface="+mn-cs"/>
            </a:endParaRPr>
          </a:p>
          <a:p>
            <a:pPr algn="l">
              <a:lnSpc>
                <a:spcPct val="100000"/>
              </a:lnSpc>
              <a:spcAft>
                <a:spcPts val="400"/>
              </a:spcAft>
            </a:pPr>
            <a:r>
              <a:rPr lang="en-US" sz="900" dirty="0">
                <a:solidFill>
                  <a:schemeClr val="bg2">
                    <a:lumMod val="25000"/>
                  </a:schemeClr>
                </a:solidFill>
                <a:latin typeface="+mj-lt"/>
              </a:rPr>
              <a:t>Visit us at</a:t>
            </a:r>
            <a:br>
              <a:rPr lang="en-US" sz="900" dirty="0">
                <a:solidFill>
                  <a:schemeClr val="bg2">
                    <a:lumMod val="25000"/>
                  </a:schemeClr>
                </a:solidFill>
                <a:latin typeface="+mj-lt"/>
              </a:rPr>
            </a:br>
            <a:r>
              <a:rPr lang="en-US" sz="1050" dirty="0">
                <a:solidFill>
                  <a:schemeClr val="bg2">
                    <a:lumMod val="25000"/>
                  </a:schemeClr>
                </a:solidFill>
                <a:latin typeface="+mj-lt"/>
                <a:hlinkClick r:id="rId9"/>
              </a:rPr>
              <a:t>www.sogeti.com</a:t>
            </a:r>
            <a:endParaRPr lang="en-US" sz="105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p:txBody>
      </p:sp>
    </p:spTree>
    <p:extLst>
      <p:ext uri="{BB962C8B-B14F-4D97-AF65-F5344CB8AC3E}">
        <p14:creationId xmlns:p14="http://schemas.microsoft.com/office/powerpoint/2010/main" val="28417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dirty="0"/>
              <a:t>Click to edit title</a:t>
            </a:r>
            <a:endParaRPr lang="en-US" noProof="0"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18625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219600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u texte 2">
            <a:extLst>
              <a:ext uri="{FF2B5EF4-FFF2-40B4-BE49-F238E27FC236}">
                <a16:creationId xmlns:a16="http://schemas.microsoft.com/office/drawing/2014/main" id="{ADD39656-6120-4639-8078-610F4ABE8F5D}"/>
              </a:ext>
            </a:extLst>
          </p:cNvPr>
          <p:cNvSpPr>
            <a:spLocks noGrp="1"/>
          </p:cNvSpPr>
          <p:nvPr>
            <p:ph type="body" idx="1" hasCustomPrompt="1"/>
          </p:nvPr>
        </p:nvSpPr>
        <p:spPr>
          <a:xfrm>
            <a:off x="395999"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
        <p:nvSpPr>
          <p:cNvPr id="8" name="Espace réservé du texte 4">
            <a:extLst>
              <a:ext uri="{FF2B5EF4-FFF2-40B4-BE49-F238E27FC236}">
                <a16:creationId xmlns:a16="http://schemas.microsoft.com/office/drawing/2014/main" id="{CBE5EEAC-C5CA-4145-BC80-A32F86DFD974}"/>
              </a:ext>
            </a:extLst>
          </p:cNvPr>
          <p:cNvSpPr>
            <a:spLocks noGrp="1"/>
          </p:cNvSpPr>
          <p:nvPr>
            <p:ph type="body" sz="quarter" idx="3" hasCustomPrompt="1"/>
          </p:nvPr>
        </p:nvSpPr>
        <p:spPr>
          <a:xfrm>
            <a:off x="6528475"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788623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with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7D633B-0BFE-4D58-A316-29342A929DF8}"/>
              </a:ext>
            </a:extLst>
          </p:cNvPr>
          <p:cNvSpPr/>
          <p:nvPr userDrawn="1"/>
        </p:nvSpPr>
        <p:spPr bwMode="ltGray">
          <a:xfrm>
            <a:off x="0" y="4077072"/>
            <a:ext cx="12192000" cy="2780928"/>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re 1">
            <a:extLst>
              <a:ext uri="{FF2B5EF4-FFF2-40B4-BE49-F238E27FC236}">
                <a16:creationId xmlns:a16="http://schemas.microsoft.com/office/drawing/2014/main" id="{2FF2BFA1-3446-44BB-89B6-E47BC38E10DD}"/>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23" name="Text Placeholder 4">
            <a:extLst>
              <a:ext uri="{FF2B5EF4-FFF2-40B4-BE49-F238E27FC236}">
                <a16:creationId xmlns:a16="http://schemas.microsoft.com/office/drawing/2014/main" id="{90401A7E-940D-4E34-AE04-1569095E0369}"/>
              </a:ext>
            </a:extLst>
          </p:cNvPr>
          <p:cNvSpPr>
            <a:spLocks noGrp="1"/>
          </p:cNvSpPr>
          <p:nvPr>
            <p:ph type="body" sz="quarter" idx="13" hasCustomPrompt="1"/>
          </p:nvPr>
        </p:nvSpPr>
        <p:spPr>
          <a:xfrm>
            <a:off x="395999"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4" name="Text Placeholder 4">
            <a:extLst>
              <a:ext uri="{FF2B5EF4-FFF2-40B4-BE49-F238E27FC236}">
                <a16:creationId xmlns:a16="http://schemas.microsoft.com/office/drawing/2014/main" id="{F902169D-8617-4138-89F9-A6FA7F06622A}"/>
              </a:ext>
            </a:extLst>
          </p:cNvPr>
          <p:cNvSpPr>
            <a:spLocks noGrp="1"/>
          </p:cNvSpPr>
          <p:nvPr>
            <p:ph type="body" sz="quarter" idx="27" hasCustomPrompt="1"/>
          </p:nvPr>
        </p:nvSpPr>
        <p:spPr>
          <a:xfrm>
            <a:off x="83282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5" name="Text Placeholder 4">
            <a:extLst>
              <a:ext uri="{FF2B5EF4-FFF2-40B4-BE49-F238E27FC236}">
                <a16:creationId xmlns:a16="http://schemas.microsoft.com/office/drawing/2014/main" id="{34544FEB-328F-4B0A-B598-69DFCF9F59B2}"/>
              </a:ext>
            </a:extLst>
          </p:cNvPr>
          <p:cNvSpPr>
            <a:spLocks noGrp="1"/>
          </p:cNvSpPr>
          <p:nvPr>
            <p:ph type="body" sz="quarter" idx="29" hasCustomPrompt="1"/>
          </p:nvPr>
        </p:nvSpPr>
        <p:spPr>
          <a:xfrm>
            <a:off x="44020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6" name="Text Placeholder 4">
            <a:extLst>
              <a:ext uri="{FF2B5EF4-FFF2-40B4-BE49-F238E27FC236}">
                <a16:creationId xmlns:a16="http://schemas.microsoft.com/office/drawing/2014/main" id="{1616D9A8-5891-44FB-BF3D-E4EEFE88D97C}"/>
              </a:ext>
            </a:extLst>
          </p:cNvPr>
          <p:cNvSpPr>
            <a:spLocks noGrp="1"/>
          </p:cNvSpPr>
          <p:nvPr>
            <p:ph type="body" sz="quarter" idx="31" hasCustomPrompt="1"/>
          </p:nvPr>
        </p:nvSpPr>
        <p:spPr>
          <a:xfrm>
            <a:off x="395999" y="4231996"/>
            <a:ext cx="11520000"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27" name="Text Placeholder 7">
            <a:extLst>
              <a:ext uri="{FF2B5EF4-FFF2-40B4-BE49-F238E27FC236}">
                <a16:creationId xmlns:a16="http://schemas.microsoft.com/office/drawing/2014/main" id="{20A5D04E-30DA-4CE3-9AB4-BE54BD09D9E3}"/>
              </a:ext>
            </a:extLst>
          </p:cNvPr>
          <p:cNvSpPr>
            <a:spLocks noGrp="1"/>
          </p:cNvSpPr>
          <p:nvPr>
            <p:ph type="body" sz="quarter" idx="32" hasCustomPrompt="1"/>
          </p:nvPr>
        </p:nvSpPr>
        <p:spPr>
          <a:xfrm>
            <a:off x="396000"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8" name="Text Placeholder 7">
            <a:extLst>
              <a:ext uri="{FF2B5EF4-FFF2-40B4-BE49-F238E27FC236}">
                <a16:creationId xmlns:a16="http://schemas.microsoft.com/office/drawing/2014/main" id="{D41AA623-196A-443E-894B-4DFC49358122}"/>
              </a:ext>
            </a:extLst>
          </p:cNvPr>
          <p:cNvSpPr>
            <a:spLocks noGrp="1"/>
          </p:cNvSpPr>
          <p:nvPr>
            <p:ph type="body" sz="quarter" idx="33" hasCustomPrompt="1"/>
          </p:nvPr>
        </p:nvSpPr>
        <p:spPr>
          <a:xfrm>
            <a:off x="44020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9" name="Text Placeholder 7">
            <a:extLst>
              <a:ext uri="{FF2B5EF4-FFF2-40B4-BE49-F238E27FC236}">
                <a16:creationId xmlns:a16="http://schemas.microsoft.com/office/drawing/2014/main" id="{D80E12C0-6E1E-43DD-A338-A4D7F5D6D138}"/>
              </a:ext>
            </a:extLst>
          </p:cNvPr>
          <p:cNvSpPr>
            <a:spLocks noGrp="1"/>
          </p:cNvSpPr>
          <p:nvPr>
            <p:ph type="body" sz="quarter" idx="34" hasCustomPrompt="1"/>
          </p:nvPr>
        </p:nvSpPr>
        <p:spPr>
          <a:xfrm>
            <a:off x="83282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30" name="Text Placeholder 3">
            <a:extLst>
              <a:ext uri="{FF2B5EF4-FFF2-40B4-BE49-F238E27FC236}">
                <a16:creationId xmlns:a16="http://schemas.microsoft.com/office/drawing/2014/main" id="{7870C889-9BBC-4888-812F-9FFA8DFE267E}"/>
              </a:ext>
            </a:extLst>
          </p:cNvPr>
          <p:cNvSpPr>
            <a:spLocks noGrp="1"/>
          </p:cNvSpPr>
          <p:nvPr>
            <p:ph type="body" sz="quarter" idx="10" hasCustomPrompt="1"/>
          </p:nvPr>
        </p:nvSpPr>
        <p:spPr>
          <a:xfrm>
            <a:off x="407987" y="4710546"/>
            <a:ext cx="11520000" cy="1671204"/>
          </a:xfrm>
          <a:prstGeom prst="rect">
            <a:avLst/>
          </a:prstGeom>
        </p:spPr>
        <p:txBody>
          <a:bodyPr/>
          <a:lstStyle>
            <a:lvl2pPr>
              <a:defRPr/>
            </a:lvl2pPr>
            <a:lvl5pPr marL="914400" indent="-231775">
              <a:defRPr/>
            </a:lvl5pPr>
          </a:lstStyle>
          <a:p>
            <a:pPr lvl="1"/>
            <a:r>
              <a:rPr lang="en-US" dirty="0"/>
              <a:t>Placeholder</a:t>
            </a:r>
          </a:p>
          <a:p>
            <a:pPr lvl="2"/>
            <a:r>
              <a:rPr lang="en-US" dirty="0"/>
              <a:t>Placeholder</a:t>
            </a:r>
          </a:p>
          <a:p>
            <a:pPr lvl="3"/>
            <a:r>
              <a:rPr lang="en-US" dirty="0"/>
              <a:t>Placeholder</a:t>
            </a:r>
          </a:p>
          <a:p>
            <a:pPr lvl="3"/>
            <a:endParaRPr lang="en-US" dirty="0"/>
          </a:p>
        </p:txBody>
      </p:sp>
    </p:spTree>
    <p:extLst>
      <p:ext uri="{BB962C8B-B14F-4D97-AF65-F5344CB8AC3E}">
        <p14:creationId xmlns:p14="http://schemas.microsoft.com/office/powerpoint/2010/main" val="2960083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 1">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CC19F88E-D469-46FF-8BE9-FEB21662F4F4}"/>
              </a:ext>
            </a:extLst>
          </p:cNvPr>
          <p:cNvSpPr>
            <a:spLocks/>
          </p:cNvSpPr>
          <p:nvPr userDrawn="1"/>
        </p:nvSpPr>
        <p:spPr bwMode="auto">
          <a:xfrm flipV="1">
            <a:off x="0" y="404812"/>
            <a:ext cx="4495800" cy="6453187"/>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6" name="Text Placeholder 7">
            <a:extLst>
              <a:ext uri="{FF2B5EF4-FFF2-40B4-BE49-F238E27FC236}">
                <a16:creationId xmlns:a16="http://schemas.microsoft.com/office/drawing/2014/main" id="{347C135E-A81D-400B-81F6-12EEF07DA9CA}"/>
              </a:ext>
            </a:extLst>
          </p:cNvPr>
          <p:cNvSpPr>
            <a:spLocks noGrp="1"/>
          </p:cNvSpPr>
          <p:nvPr>
            <p:ph type="body" sz="quarter" idx="11" hasCustomPrompt="1"/>
          </p:nvPr>
        </p:nvSpPr>
        <p:spPr>
          <a:xfrm>
            <a:off x="5181600" y="16690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7" name="Text Placeholder 7">
            <a:extLst>
              <a:ext uri="{FF2B5EF4-FFF2-40B4-BE49-F238E27FC236}">
                <a16:creationId xmlns:a16="http://schemas.microsoft.com/office/drawing/2014/main" id="{279FD77C-BB56-44E3-A115-D44F4B8D409C}"/>
              </a:ext>
            </a:extLst>
          </p:cNvPr>
          <p:cNvSpPr>
            <a:spLocks noGrp="1"/>
          </p:cNvSpPr>
          <p:nvPr>
            <p:ph type="body" sz="quarter" idx="12" hasCustomPrompt="1"/>
          </p:nvPr>
        </p:nvSpPr>
        <p:spPr>
          <a:xfrm>
            <a:off x="5181600" y="2355300"/>
            <a:ext cx="5562600"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0AB83DF8-5D0B-4178-8475-CAD51218759F}"/>
              </a:ext>
            </a:extLst>
          </p:cNvPr>
          <p:cNvSpPr>
            <a:spLocks noGrp="1"/>
          </p:cNvSpPr>
          <p:nvPr>
            <p:ph type="body" sz="quarter" idx="13" hasCustomPrompt="1"/>
          </p:nvPr>
        </p:nvSpPr>
        <p:spPr>
          <a:xfrm>
            <a:off x="5181600" y="30357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9" name="Text Placeholder 7">
            <a:extLst>
              <a:ext uri="{FF2B5EF4-FFF2-40B4-BE49-F238E27FC236}">
                <a16:creationId xmlns:a16="http://schemas.microsoft.com/office/drawing/2014/main" id="{003B4C80-0512-4BB7-A9D1-FB9B9D72F3BF}"/>
              </a:ext>
            </a:extLst>
          </p:cNvPr>
          <p:cNvSpPr>
            <a:spLocks noGrp="1"/>
          </p:cNvSpPr>
          <p:nvPr>
            <p:ph type="body" sz="quarter" idx="14" hasCustomPrompt="1"/>
          </p:nvPr>
        </p:nvSpPr>
        <p:spPr>
          <a:xfrm>
            <a:off x="5181600" y="371910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0" name="Text Placeholder 7">
            <a:extLst>
              <a:ext uri="{FF2B5EF4-FFF2-40B4-BE49-F238E27FC236}">
                <a16:creationId xmlns:a16="http://schemas.microsoft.com/office/drawing/2014/main" id="{DEB18B61-E8D0-4414-9FE3-2042B436845D}"/>
              </a:ext>
            </a:extLst>
          </p:cNvPr>
          <p:cNvSpPr>
            <a:spLocks noGrp="1"/>
          </p:cNvSpPr>
          <p:nvPr>
            <p:ph type="body" sz="quarter" idx="15" hasCustomPrompt="1"/>
          </p:nvPr>
        </p:nvSpPr>
        <p:spPr>
          <a:xfrm>
            <a:off x="5181600" y="44024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1" name="Text Placeholder 7">
            <a:extLst>
              <a:ext uri="{FF2B5EF4-FFF2-40B4-BE49-F238E27FC236}">
                <a16:creationId xmlns:a16="http://schemas.microsoft.com/office/drawing/2014/main" id="{07EA0703-5FDD-4D8B-BDC8-FE674C5C6E21}"/>
              </a:ext>
            </a:extLst>
          </p:cNvPr>
          <p:cNvSpPr>
            <a:spLocks noGrp="1"/>
          </p:cNvSpPr>
          <p:nvPr>
            <p:ph type="body" sz="quarter" idx="16" hasCustomPrompt="1"/>
          </p:nvPr>
        </p:nvSpPr>
        <p:spPr>
          <a:xfrm>
            <a:off x="5181600" y="5090196"/>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2" name="Text Placeholder 7">
            <a:extLst>
              <a:ext uri="{FF2B5EF4-FFF2-40B4-BE49-F238E27FC236}">
                <a16:creationId xmlns:a16="http://schemas.microsoft.com/office/drawing/2014/main" id="{C064F9FB-7DC0-403B-9847-35464F1DCE0F}"/>
              </a:ext>
            </a:extLst>
          </p:cNvPr>
          <p:cNvSpPr>
            <a:spLocks noGrp="1"/>
          </p:cNvSpPr>
          <p:nvPr>
            <p:ph type="body" sz="quarter" idx="17" hasCustomPrompt="1"/>
          </p:nvPr>
        </p:nvSpPr>
        <p:spPr>
          <a:xfrm>
            <a:off x="5181600" y="57691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Tree>
    <p:extLst>
      <p:ext uri="{BB962C8B-B14F-4D97-AF65-F5344CB8AC3E}">
        <p14:creationId xmlns:p14="http://schemas.microsoft.com/office/powerpoint/2010/main" val="2469318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14" name="Freeform 27">
            <a:extLst>
              <a:ext uri="{FF2B5EF4-FFF2-40B4-BE49-F238E27FC236}">
                <a16:creationId xmlns:a16="http://schemas.microsoft.com/office/drawing/2014/main" id="{E9584E4F-0ADE-4C23-8FE0-EF70FE5053E9}"/>
              </a:ext>
            </a:extLst>
          </p:cNvPr>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26">
            <a:extLst>
              <a:ext uri="{FF2B5EF4-FFF2-40B4-BE49-F238E27FC236}">
                <a16:creationId xmlns:a16="http://schemas.microsoft.com/office/drawing/2014/main" id="{946E4B4C-4491-45FC-B5B9-188443D8B4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5370" y="1654230"/>
            <a:ext cx="7363358" cy="4787097"/>
          </a:xfrm>
          <a:prstGeom prst="rect">
            <a:avLst/>
          </a:prstGeom>
        </p:spPr>
      </p:pic>
      <p:sp>
        <p:nvSpPr>
          <p:cNvPr id="4" name="Espace réservé du texte 3">
            <a:extLst>
              <a:ext uri="{FF2B5EF4-FFF2-40B4-BE49-F238E27FC236}">
                <a16:creationId xmlns:a16="http://schemas.microsoft.com/office/drawing/2014/main" id="{0F17F101-671D-44BF-9829-7BAFFDE71C71}"/>
              </a:ext>
            </a:extLst>
          </p:cNvPr>
          <p:cNvSpPr>
            <a:spLocks noGrp="1"/>
          </p:cNvSpPr>
          <p:nvPr>
            <p:ph type="body" sz="quarter" idx="16" hasCustomPrompt="1"/>
          </p:nvPr>
        </p:nvSpPr>
        <p:spPr>
          <a:xfrm>
            <a:off x="1524521" y="2596988"/>
            <a:ext cx="3635375" cy="569979"/>
          </a:xfrm>
        </p:spPr>
        <p:txBody>
          <a:bodyPr/>
          <a:lstStyle>
            <a:lvl1pPr marL="0" indent="0">
              <a:buFont typeface="Arial" panose="020B0604020202020204" pitchFamily="34" charset="0"/>
              <a:buNone/>
              <a:defRPr/>
            </a:lvl1pPr>
            <a:lvl2pPr marL="158750" indent="0">
              <a:buNone/>
              <a:defRPr/>
            </a:lvl2pPr>
          </a:lstStyle>
          <a:p>
            <a:pPr lvl="0"/>
            <a:r>
              <a:rPr lang="en-US" noProof="0"/>
              <a:t>Click to insert text</a:t>
            </a:r>
          </a:p>
        </p:txBody>
      </p:sp>
      <p:sp>
        <p:nvSpPr>
          <p:cNvPr id="22" name="Espace réservé du texte 3">
            <a:extLst>
              <a:ext uri="{FF2B5EF4-FFF2-40B4-BE49-F238E27FC236}">
                <a16:creationId xmlns:a16="http://schemas.microsoft.com/office/drawing/2014/main" id="{8E01D584-7E36-43C9-8FA9-410B82033F66}"/>
              </a:ext>
            </a:extLst>
          </p:cNvPr>
          <p:cNvSpPr>
            <a:spLocks noGrp="1"/>
          </p:cNvSpPr>
          <p:nvPr>
            <p:ph type="body" sz="quarter" idx="17" hasCustomPrompt="1"/>
          </p:nvPr>
        </p:nvSpPr>
        <p:spPr>
          <a:xfrm>
            <a:off x="1524521" y="4642411"/>
            <a:ext cx="3635375" cy="569979"/>
          </a:xfrm>
        </p:spPr>
        <p:txBody>
          <a:bodyPr/>
          <a:lstStyle>
            <a:lvl1pPr>
              <a:defRPr/>
            </a:lvl1pPr>
            <a:lvl2pPr marL="158750" indent="0">
              <a:buNone/>
              <a:defRPr/>
            </a:lvl2pPr>
          </a:lstStyle>
          <a:p>
            <a:pPr lvl="0"/>
            <a:r>
              <a:rPr lang="en-US" noProof="0"/>
              <a:t>Click to insert text</a:t>
            </a:r>
          </a:p>
        </p:txBody>
      </p:sp>
      <p:sp>
        <p:nvSpPr>
          <p:cNvPr id="23" name="Espace réservé du texte 3">
            <a:extLst>
              <a:ext uri="{FF2B5EF4-FFF2-40B4-BE49-F238E27FC236}">
                <a16:creationId xmlns:a16="http://schemas.microsoft.com/office/drawing/2014/main" id="{6C7F4F01-56A1-4828-81C9-CF7C729FA6C2}"/>
              </a:ext>
            </a:extLst>
          </p:cNvPr>
          <p:cNvSpPr>
            <a:spLocks noGrp="1"/>
          </p:cNvSpPr>
          <p:nvPr>
            <p:ph type="body" sz="quarter" idx="18" hasCustomPrompt="1"/>
          </p:nvPr>
        </p:nvSpPr>
        <p:spPr>
          <a:xfrm>
            <a:off x="1524521" y="3619699"/>
            <a:ext cx="3635375" cy="569979"/>
          </a:xfrm>
        </p:spPr>
        <p:txBody>
          <a:bodyPr/>
          <a:lstStyle>
            <a:lvl1pPr>
              <a:defRPr/>
            </a:lvl1pPr>
            <a:lvl2pPr marL="158750" indent="0">
              <a:buNone/>
              <a:defRPr/>
            </a:lvl2pPr>
          </a:lstStyle>
          <a:p>
            <a:pPr lvl="0"/>
            <a:r>
              <a:rPr lang="en-US" noProof="0"/>
              <a:t>Click to insert text</a:t>
            </a:r>
          </a:p>
        </p:txBody>
      </p:sp>
    </p:spTree>
    <p:extLst>
      <p:ext uri="{BB962C8B-B14F-4D97-AF65-F5344CB8AC3E}">
        <p14:creationId xmlns:p14="http://schemas.microsoft.com/office/powerpoint/2010/main" val="259220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dirty="0"/>
              <a:t>Click to edit title</a:t>
            </a:r>
            <a:endParaRPr lang="en-US" noProof="0" dirty="0"/>
          </a:p>
        </p:txBody>
      </p:sp>
      <p:grpSp>
        <p:nvGrpSpPr>
          <p:cNvPr id="3" name="Group 30">
            <a:extLst>
              <a:ext uri="{FF2B5EF4-FFF2-40B4-BE49-F238E27FC236}">
                <a16:creationId xmlns:a16="http://schemas.microsoft.com/office/drawing/2014/main" id="{3AD05034-F310-45B7-8D19-09304BA71383}"/>
              </a:ext>
            </a:extLst>
          </p:cNvPr>
          <p:cNvGrpSpPr/>
          <p:nvPr userDrawn="1"/>
        </p:nvGrpSpPr>
        <p:grpSpPr>
          <a:xfrm>
            <a:off x="407988" y="2118167"/>
            <a:ext cx="11376025" cy="2683397"/>
            <a:chOff x="407988" y="3962400"/>
            <a:chExt cx="11124255" cy="2286000"/>
          </a:xfrm>
          <a:solidFill>
            <a:schemeClr val="bg2"/>
          </a:solidFill>
        </p:grpSpPr>
        <p:sp>
          <p:nvSpPr>
            <p:cNvPr id="4" name="Rectangle 3">
              <a:extLst>
                <a:ext uri="{FF2B5EF4-FFF2-40B4-BE49-F238E27FC236}">
                  <a16:creationId xmlns:a16="http://schemas.microsoft.com/office/drawing/2014/main" id="{809907B1-2DDA-4C79-9303-709C80FCE3BF}"/>
                </a:ext>
              </a:extLst>
            </p:cNvPr>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Rectangle 4">
              <a:extLst>
                <a:ext uri="{FF2B5EF4-FFF2-40B4-BE49-F238E27FC236}">
                  <a16:creationId xmlns:a16="http://schemas.microsoft.com/office/drawing/2014/main" id="{47029937-A89B-4A13-BABC-5148EB14872D}"/>
                </a:ext>
              </a:extLst>
            </p:cNvPr>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 name="Rectangle 5">
              <a:extLst>
                <a:ext uri="{FF2B5EF4-FFF2-40B4-BE49-F238E27FC236}">
                  <a16:creationId xmlns:a16="http://schemas.microsoft.com/office/drawing/2014/main" id="{9A1A21F2-39C3-4114-9E53-B0BE93C7F67F}"/>
                </a:ext>
              </a:extLst>
            </p:cNvPr>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7" name="Group 39">
            <a:extLst>
              <a:ext uri="{FF2B5EF4-FFF2-40B4-BE49-F238E27FC236}">
                <a16:creationId xmlns:a16="http://schemas.microsoft.com/office/drawing/2014/main" id="{3567018D-EC11-4F0D-9933-FD7D9D510F50}"/>
              </a:ext>
            </a:extLst>
          </p:cNvPr>
          <p:cNvGrpSpPr/>
          <p:nvPr userDrawn="1"/>
        </p:nvGrpSpPr>
        <p:grpSpPr>
          <a:xfrm>
            <a:off x="407988" y="4379090"/>
            <a:ext cx="11376025" cy="1963838"/>
            <a:chOff x="407988" y="3962400"/>
            <a:chExt cx="11124255" cy="2286000"/>
          </a:xfrm>
        </p:grpSpPr>
        <p:sp>
          <p:nvSpPr>
            <p:cNvPr id="8" name="Rectangle 7">
              <a:extLst>
                <a:ext uri="{FF2B5EF4-FFF2-40B4-BE49-F238E27FC236}">
                  <a16:creationId xmlns:a16="http://schemas.microsoft.com/office/drawing/2014/main" id="{1ABBD763-D22C-4FF3-BC99-9119C4508435}"/>
                </a:ext>
              </a:extLst>
            </p:cNvPr>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a:extLst>
                <a:ext uri="{FF2B5EF4-FFF2-40B4-BE49-F238E27FC236}">
                  <a16:creationId xmlns:a16="http://schemas.microsoft.com/office/drawing/2014/main" id="{9F2F72E8-CA27-4A18-8391-349FFA72B186}"/>
                </a:ext>
              </a:extLst>
            </p:cNvPr>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a:extLst>
                <a:ext uri="{FF2B5EF4-FFF2-40B4-BE49-F238E27FC236}">
                  <a16:creationId xmlns:a16="http://schemas.microsoft.com/office/drawing/2014/main" id="{C3FB0CEB-9A7E-40A5-BE2E-BF155348C7EC}"/>
                </a:ext>
              </a:extLst>
            </p:cNvPr>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1" name="Text Placeholder 7">
            <a:extLst>
              <a:ext uri="{FF2B5EF4-FFF2-40B4-BE49-F238E27FC236}">
                <a16:creationId xmlns:a16="http://schemas.microsoft.com/office/drawing/2014/main" id="{6D2B5A32-8F44-4476-85CA-E8ACF923FC76}"/>
              </a:ext>
            </a:extLst>
          </p:cNvPr>
          <p:cNvSpPr>
            <a:spLocks noGrp="1"/>
          </p:cNvSpPr>
          <p:nvPr>
            <p:ph type="body" sz="quarter" idx="32" hasCustomPrompt="1"/>
          </p:nvPr>
        </p:nvSpPr>
        <p:spPr>
          <a:xfrm>
            <a:off x="5484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2" name="Text Placeholder 7">
            <a:extLst>
              <a:ext uri="{FF2B5EF4-FFF2-40B4-BE49-F238E27FC236}">
                <a16:creationId xmlns:a16="http://schemas.microsoft.com/office/drawing/2014/main" id="{544744EB-BA7F-48CA-965B-F09F82A933C2}"/>
              </a:ext>
            </a:extLst>
          </p:cNvPr>
          <p:cNvSpPr>
            <a:spLocks noGrp="1"/>
          </p:cNvSpPr>
          <p:nvPr>
            <p:ph type="body" sz="quarter" idx="35" hasCustomPrompt="1"/>
          </p:nvPr>
        </p:nvSpPr>
        <p:spPr>
          <a:xfrm>
            <a:off x="5484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3" name="Text Placeholder 7">
            <a:extLst>
              <a:ext uri="{FF2B5EF4-FFF2-40B4-BE49-F238E27FC236}">
                <a16:creationId xmlns:a16="http://schemas.microsoft.com/office/drawing/2014/main" id="{7F1417AB-AE76-4CE2-9625-7FFDB1145AAF}"/>
              </a:ext>
            </a:extLst>
          </p:cNvPr>
          <p:cNvSpPr>
            <a:spLocks noGrp="1"/>
          </p:cNvSpPr>
          <p:nvPr>
            <p:ph type="body" sz="quarter" idx="36" hasCustomPrompt="1"/>
          </p:nvPr>
        </p:nvSpPr>
        <p:spPr>
          <a:xfrm>
            <a:off x="44092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FCE3D82F-9939-4A00-863F-3701BAE58599}"/>
              </a:ext>
            </a:extLst>
          </p:cNvPr>
          <p:cNvSpPr>
            <a:spLocks noGrp="1"/>
          </p:cNvSpPr>
          <p:nvPr>
            <p:ph type="body" sz="quarter" idx="37" hasCustomPrompt="1"/>
          </p:nvPr>
        </p:nvSpPr>
        <p:spPr>
          <a:xfrm>
            <a:off x="44092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01A092DC-9BD3-4651-84E1-1B4E07135F7B}"/>
              </a:ext>
            </a:extLst>
          </p:cNvPr>
          <p:cNvSpPr>
            <a:spLocks noGrp="1"/>
          </p:cNvSpPr>
          <p:nvPr>
            <p:ph type="body" sz="quarter" idx="38" hasCustomPrompt="1"/>
          </p:nvPr>
        </p:nvSpPr>
        <p:spPr>
          <a:xfrm>
            <a:off x="8251559"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8AE43DD-B62E-48D8-9D15-C0037A257E1F}"/>
              </a:ext>
            </a:extLst>
          </p:cNvPr>
          <p:cNvSpPr>
            <a:spLocks noGrp="1"/>
          </p:cNvSpPr>
          <p:nvPr>
            <p:ph type="body" sz="quarter" idx="39" hasCustomPrompt="1"/>
          </p:nvPr>
        </p:nvSpPr>
        <p:spPr>
          <a:xfrm>
            <a:off x="8251559"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Picture Placeholder 17">
            <a:extLst>
              <a:ext uri="{FF2B5EF4-FFF2-40B4-BE49-F238E27FC236}">
                <a16:creationId xmlns:a16="http://schemas.microsoft.com/office/drawing/2014/main" id="{5FEE1530-61C4-4B4B-81F2-FD5A40A46BA4}"/>
              </a:ext>
            </a:extLst>
          </p:cNvPr>
          <p:cNvSpPr>
            <a:spLocks noGrp="1"/>
          </p:cNvSpPr>
          <p:nvPr>
            <p:ph type="pic" sz="quarter" idx="10"/>
          </p:nvPr>
        </p:nvSpPr>
        <p:spPr>
          <a:xfrm>
            <a:off x="548432" y="1412875"/>
            <a:ext cx="3333899" cy="2646635"/>
          </a:xfrm>
          <a:prstGeom prst="rect">
            <a:avLst/>
          </a:prstGeom>
          <a:noFill/>
        </p:spPr>
        <p:txBody>
          <a:bodyPr anchor="ctr"/>
          <a:lstStyle>
            <a:lvl1pPr algn="ctr">
              <a:defRPr/>
            </a:lvl1pPr>
          </a:lstStyle>
          <a:p>
            <a:r>
              <a:rPr lang="fr-FR"/>
              <a:t>Cliquez sur l'icône pour ajouter une image</a:t>
            </a:r>
            <a:endParaRPr lang="pt-PT" dirty="0"/>
          </a:p>
        </p:txBody>
      </p:sp>
      <p:sp>
        <p:nvSpPr>
          <p:cNvPr id="18" name="Picture Placeholder 17">
            <a:extLst>
              <a:ext uri="{FF2B5EF4-FFF2-40B4-BE49-F238E27FC236}">
                <a16:creationId xmlns:a16="http://schemas.microsoft.com/office/drawing/2014/main" id="{D93A65F3-998A-4A22-A684-012E81257B36}"/>
              </a:ext>
            </a:extLst>
          </p:cNvPr>
          <p:cNvSpPr>
            <a:spLocks noGrp="1"/>
          </p:cNvSpPr>
          <p:nvPr>
            <p:ph type="pic" sz="quarter" idx="40"/>
          </p:nvPr>
        </p:nvSpPr>
        <p:spPr>
          <a:xfrm>
            <a:off x="4429552" y="1412875"/>
            <a:ext cx="3333899" cy="2646635"/>
          </a:xfrm>
          <a:prstGeom prst="rect">
            <a:avLst/>
          </a:prstGeom>
          <a:noFill/>
        </p:spPr>
        <p:txBody>
          <a:bodyPr anchor="ctr"/>
          <a:lstStyle>
            <a:lvl1pPr algn="ctr">
              <a:defRPr/>
            </a:lvl1pPr>
          </a:lstStyle>
          <a:p>
            <a:r>
              <a:rPr lang="fr-FR"/>
              <a:t>Cliquez sur l'icône pour ajouter une image</a:t>
            </a:r>
            <a:endParaRPr lang="pt-PT" dirty="0"/>
          </a:p>
        </p:txBody>
      </p:sp>
      <p:sp>
        <p:nvSpPr>
          <p:cNvPr id="19" name="Picture Placeholder 17">
            <a:extLst>
              <a:ext uri="{FF2B5EF4-FFF2-40B4-BE49-F238E27FC236}">
                <a16:creationId xmlns:a16="http://schemas.microsoft.com/office/drawing/2014/main" id="{8394D322-7683-4BFC-9539-9D0CF62CF6B4}"/>
              </a:ext>
            </a:extLst>
          </p:cNvPr>
          <p:cNvSpPr>
            <a:spLocks noGrp="1"/>
          </p:cNvSpPr>
          <p:nvPr>
            <p:ph type="pic" sz="quarter" idx="41"/>
          </p:nvPr>
        </p:nvSpPr>
        <p:spPr>
          <a:xfrm>
            <a:off x="8290352" y="1412875"/>
            <a:ext cx="3333899" cy="2646635"/>
          </a:xfrm>
          <a:prstGeom prst="rect">
            <a:avLst/>
          </a:prstGeom>
          <a:noFill/>
        </p:spPr>
        <p:txBody>
          <a:bodyPr anchor="ctr"/>
          <a:lstStyle>
            <a:lvl1pPr algn="ctr">
              <a:defRPr/>
            </a:lvl1pPr>
          </a:lstStyle>
          <a:p>
            <a:r>
              <a:rPr lang="fr-FR"/>
              <a:t>Cliquez sur l'icône pour ajouter une image</a:t>
            </a:r>
            <a:endParaRPr lang="pt-PT" dirty="0"/>
          </a:p>
        </p:txBody>
      </p:sp>
    </p:spTree>
    <p:extLst>
      <p:ext uri="{BB962C8B-B14F-4D97-AF65-F5344CB8AC3E}">
        <p14:creationId xmlns:p14="http://schemas.microsoft.com/office/powerpoint/2010/main" val="4048401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dirty="0"/>
              <a:t>Click to edit title</a:t>
            </a:r>
            <a:endParaRPr lang="en-US" noProof="0" dirty="0"/>
          </a:p>
        </p:txBody>
      </p:sp>
      <p:sp>
        <p:nvSpPr>
          <p:cNvPr id="3" name="Freeform 32">
            <a:extLst>
              <a:ext uri="{FF2B5EF4-FFF2-40B4-BE49-F238E27FC236}">
                <a16:creationId xmlns:a16="http://schemas.microsoft.com/office/drawing/2014/main" id="{A7F6CEB3-7405-4051-8238-D8DA77C7119F}"/>
              </a:ext>
            </a:extLst>
          </p:cNvPr>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Text Placeholder 7">
            <a:extLst>
              <a:ext uri="{FF2B5EF4-FFF2-40B4-BE49-F238E27FC236}">
                <a16:creationId xmlns:a16="http://schemas.microsoft.com/office/drawing/2014/main" id="{F5F376B2-DD50-4E1C-BEFD-FC61CD05BFC3}"/>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654BC828-2ED7-4D74-87C7-F834918E5DA3}"/>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ext Placeholder 7">
            <a:extLst>
              <a:ext uri="{FF2B5EF4-FFF2-40B4-BE49-F238E27FC236}">
                <a16:creationId xmlns:a16="http://schemas.microsoft.com/office/drawing/2014/main" id="{551D7B2F-5104-4959-961E-FB59ED4375CD}"/>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C15B7D40-0C17-48D4-899B-BC18E22E2D79}"/>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Espace réservé du texte 13">
            <a:extLst>
              <a:ext uri="{FF2B5EF4-FFF2-40B4-BE49-F238E27FC236}">
                <a16:creationId xmlns:a16="http://schemas.microsoft.com/office/drawing/2014/main" id="{372FD527-9A6E-4029-9AD7-0BB95BC9B9CF}"/>
              </a:ext>
            </a:extLst>
          </p:cNvPr>
          <p:cNvSpPr>
            <a:spLocks noGrp="1"/>
          </p:cNvSpPr>
          <p:nvPr>
            <p:ph type="body" sz="quarter" idx="41" hasCustomPrompt="1"/>
          </p:nvPr>
        </p:nvSpPr>
        <p:spPr>
          <a:xfrm>
            <a:off x="395288" y="1440000"/>
            <a:ext cx="11520000" cy="2143125"/>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pic>
        <p:nvPicPr>
          <p:cNvPr id="17" name="Picture 10">
            <a:extLst>
              <a:ext uri="{FF2B5EF4-FFF2-40B4-BE49-F238E27FC236}">
                <a16:creationId xmlns:a16="http://schemas.microsoft.com/office/drawing/2014/main" id="{CCB7305E-2919-4253-9EA9-AB3870A92F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8" name="Picture 11">
            <a:extLst>
              <a:ext uri="{FF2B5EF4-FFF2-40B4-BE49-F238E27FC236}">
                <a16:creationId xmlns:a16="http://schemas.microsoft.com/office/drawing/2014/main" id="{E0FF8101-7CE9-448B-AB2F-0AA1CB7DFF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9" name="Picture 15">
            <a:extLst>
              <a:ext uri="{FF2B5EF4-FFF2-40B4-BE49-F238E27FC236}">
                <a16:creationId xmlns:a16="http://schemas.microsoft.com/office/drawing/2014/main" id="{5374EEE8-E554-4DDC-A432-4F90B6ED01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20" name="Picture 16">
            <a:extLst>
              <a:ext uri="{FF2B5EF4-FFF2-40B4-BE49-F238E27FC236}">
                <a16:creationId xmlns:a16="http://schemas.microsoft.com/office/drawing/2014/main" id="{DFB045FC-8EBB-47AD-954A-87B8C56E12B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21" name="Group 18">
            <a:extLst>
              <a:ext uri="{FF2B5EF4-FFF2-40B4-BE49-F238E27FC236}">
                <a16:creationId xmlns:a16="http://schemas.microsoft.com/office/drawing/2014/main" id="{DDEFFB1D-CB9B-4D95-8E87-3CD3B774B038}"/>
              </a:ext>
            </a:extLst>
          </p:cNvPr>
          <p:cNvGrpSpPr/>
          <p:nvPr userDrawn="1"/>
        </p:nvGrpSpPr>
        <p:grpSpPr>
          <a:xfrm>
            <a:off x="5404518" y="3855720"/>
            <a:ext cx="737292" cy="517956"/>
            <a:chOff x="4724400" y="3918586"/>
            <a:chExt cx="861243" cy="605034"/>
          </a:xfrm>
        </p:grpSpPr>
        <p:pic>
          <p:nvPicPr>
            <p:cNvPr id="22" name="Picture 19">
              <a:extLst>
                <a:ext uri="{FF2B5EF4-FFF2-40B4-BE49-F238E27FC236}">
                  <a16:creationId xmlns:a16="http://schemas.microsoft.com/office/drawing/2014/main" id="{DD62125D-F496-446F-B280-7001B749A7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3" name="TextBox 20">
              <a:extLst>
                <a:ext uri="{FF2B5EF4-FFF2-40B4-BE49-F238E27FC236}">
                  <a16:creationId xmlns:a16="http://schemas.microsoft.com/office/drawing/2014/main" id="{F4F243C2-E5FD-4763-93F6-04861F069B2F}"/>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4" name="Group 21">
            <a:extLst>
              <a:ext uri="{FF2B5EF4-FFF2-40B4-BE49-F238E27FC236}">
                <a16:creationId xmlns:a16="http://schemas.microsoft.com/office/drawing/2014/main" id="{7DA66445-5C49-4245-8174-B354C040743B}"/>
              </a:ext>
            </a:extLst>
          </p:cNvPr>
          <p:cNvGrpSpPr/>
          <p:nvPr userDrawn="1"/>
        </p:nvGrpSpPr>
        <p:grpSpPr>
          <a:xfrm>
            <a:off x="7192678" y="3855720"/>
            <a:ext cx="737292" cy="517956"/>
            <a:chOff x="4724400" y="3918586"/>
            <a:chExt cx="861243" cy="605034"/>
          </a:xfrm>
        </p:grpSpPr>
        <p:pic>
          <p:nvPicPr>
            <p:cNvPr id="25" name="Picture 22">
              <a:extLst>
                <a:ext uri="{FF2B5EF4-FFF2-40B4-BE49-F238E27FC236}">
                  <a16:creationId xmlns:a16="http://schemas.microsoft.com/office/drawing/2014/main" id="{72B6EF71-5D51-4B0F-B380-5BFA1886F6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6" name="TextBox 23">
              <a:extLst>
                <a:ext uri="{FF2B5EF4-FFF2-40B4-BE49-F238E27FC236}">
                  <a16:creationId xmlns:a16="http://schemas.microsoft.com/office/drawing/2014/main" id="{F779D390-239F-4E3D-B79A-2507C5595F18}"/>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7" name="Group 24">
            <a:extLst>
              <a:ext uri="{FF2B5EF4-FFF2-40B4-BE49-F238E27FC236}">
                <a16:creationId xmlns:a16="http://schemas.microsoft.com/office/drawing/2014/main" id="{1615F94E-B05B-448E-8298-93DC5209F57E}"/>
              </a:ext>
            </a:extLst>
          </p:cNvPr>
          <p:cNvGrpSpPr/>
          <p:nvPr userDrawn="1"/>
        </p:nvGrpSpPr>
        <p:grpSpPr>
          <a:xfrm>
            <a:off x="9011318" y="3855720"/>
            <a:ext cx="737292" cy="517956"/>
            <a:chOff x="4724400" y="3918586"/>
            <a:chExt cx="861243" cy="605034"/>
          </a:xfrm>
        </p:grpSpPr>
        <p:pic>
          <p:nvPicPr>
            <p:cNvPr id="28" name="Picture 25">
              <a:extLst>
                <a:ext uri="{FF2B5EF4-FFF2-40B4-BE49-F238E27FC236}">
                  <a16:creationId xmlns:a16="http://schemas.microsoft.com/office/drawing/2014/main" id="{B42141D0-ECAD-43CD-8254-C86EEF79A6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9" name="TextBox 26">
              <a:extLst>
                <a:ext uri="{FF2B5EF4-FFF2-40B4-BE49-F238E27FC236}">
                  <a16:creationId xmlns:a16="http://schemas.microsoft.com/office/drawing/2014/main" id="{651A14B6-F248-4C6E-A94F-325B8F06A1F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30" name="Group 27">
            <a:extLst>
              <a:ext uri="{FF2B5EF4-FFF2-40B4-BE49-F238E27FC236}">
                <a16:creationId xmlns:a16="http://schemas.microsoft.com/office/drawing/2014/main" id="{332D56EB-9BF1-4C07-B647-FA1FCC0A5791}"/>
              </a:ext>
            </a:extLst>
          </p:cNvPr>
          <p:cNvGrpSpPr/>
          <p:nvPr userDrawn="1"/>
        </p:nvGrpSpPr>
        <p:grpSpPr>
          <a:xfrm>
            <a:off x="10657238" y="3855720"/>
            <a:ext cx="737292" cy="517956"/>
            <a:chOff x="4724400" y="3918586"/>
            <a:chExt cx="861243" cy="605034"/>
          </a:xfrm>
        </p:grpSpPr>
        <p:pic>
          <p:nvPicPr>
            <p:cNvPr id="31" name="Picture 28">
              <a:extLst>
                <a:ext uri="{FF2B5EF4-FFF2-40B4-BE49-F238E27FC236}">
                  <a16:creationId xmlns:a16="http://schemas.microsoft.com/office/drawing/2014/main" id="{75DDC741-3160-4458-9AD4-6428B545EE0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2" name="TextBox 29">
              <a:extLst>
                <a:ext uri="{FF2B5EF4-FFF2-40B4-BE49-F238E27FC236}">
                  <a16:creationId xmlns:a16="http://schemas.microsoft.com/office/drawing/2014/main" id="{F5FFF406-56FD-460E-A91B-AF247F99E10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Tree>
    <p:extLst>
      <p:ext uri="{BB962C8B-B14F-4D97-AF65-F5344CB8AC3E}">
        <p14:creationId xmlns:p14="http://schemas.microsoft.com/office/powerpoint/2010/main" val="1655356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3.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6D0EEC-80D3-466E-BAB2-60D38A71FF0A}"/>
              </a:ext>
            </a:extLst>
          </p:cNvPr>
          <p:cNvSpPr>
            <a:spLocks noGrp="1"/>
          </p:cNvSpPr>
          <p:nvPr>
            <p:ph type="title"/>
          </p:nvPr>
        </p:nvSpPr>
        <p:spPr>
          <a:xfrm>
            <a:off x="395999" y="396000"/>
            <a:ext cx="11520000" cy="864000"/>
          </a:xfrm>
          <a:prstGeom prst="rect">
            <a:avLst/>
          </a:prstGeom>
        </p:spPr>
        <p:txBody>
          <a:bodyPr vert="horz" lIns="0" tIns="0" rIns="0" bIns="0" rtlCol="0" anchor="t">
            <a:normAutofit/>
          </a:bodyPr>
          <a:lstStyle/>
          <a:p>
            <a:r>
              <a:rPr lang="fr-FR" noProof="0"/>
              <a:t>Modifiez le style du titre</a:t>
            </a:r>
            <a:endParaRPr lang="en-US" noProof="0" dirty="0"/>
          </a:p>
        </p:txBody>
      </p:sp>
      <p:sp>
        <p:nvSpPr>
          <p:cNvPr id="3" name="Espace réservé du texte 2">
            <a:extLst>
              <a:ext uri="{FF2B5EF4-FFF2-40B4-BE49-F238E27FC236}">
                <a16:creationId xmlns:a16="http://schemas.microsoft.com/office/drawing/2014/main" id="{CB99954D-20DC-4C08-8C6C-5DA7933E73D6}"/>
              </a:ext>
            </a:extLst>
          </p:cNvPr>
          <p:cNvSpPr>
            <a:spLocks noGrp="1"/>
          </p:cNvSpPr>
          <p:nvPr>
            <p:ph type="body" idx="1"/>
          </p:nvPr>
        </p:nvSpPr>
        <p:spPr>
          <a:xfrm>
            <a:off x="396000" y="1440000"/>
            <a:ext cx="11520487" cy="4932000"/>
          </a:xfrm>
          <a:prstGeom prst="rect">
            <a:avLst/>
          </a:prstGeom>
        </p:spPr>
        <p:txBody>
          <a:bodyPr vert="horz" lIns="0" tIns="0" rIns="0" bIns="0" rtlCol="0">
            <a:noAutofit/>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grpSp>
        <p:nvGrpSpPr>
          <p:cNvPr id="11" name="Group 2">
            <a:extLst>
              <a:ext uri="{FF2B5EF4-FFF2-40B4-BE49-F238E27FC236}">
                <a16:creationId xmlns:a16="http://schemas.microsoft.com/office/drawing/2014/main" id="{E90ED533-C498-4431-8D8F-7F56729917F0}"/>
              </a:ext>
            </a:extLst>
          </p:cNvPr>
          <p:cNvGrpSpPr/>
          <p:nvPr userDrawn="1"/>
        </p:nvGrpSpPr>
        <p:grpSpPr>
          <a:xfrm rot="5400000">
            <a:off x="11885731" y="885110"/>
            <a:ext cx="1723717" cy="344332"/>
            <a:chOff x="12496801" y="706628"/>
            <a:chExt cx="2975350" cy="594360"/>
          </a:xfrm>
        </p:grpSpPr>
        <p:sp>
          <p:nvSpPr>
            <p:cNvPr id="12" name="Rectangle 11">
              <a:extLst>
                <a:ext uri="{FF2B5EF4-FFF2-40B4-BE49-F238E27FC236}">
                  <a16:creationId xmlns:a16="http://schemas.microsoft.com/office/drawing/2014/main" id="{EEBEA5A1-AAB6-4DD8-B0D6-B0227842B2D9}"/>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F07A262C-5E76-4786-ABCB-D2549BAED5D7}"/>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4" name="Rectangle 13">
              <a:extLst>
                <a:ext uri="{FF2B5EF4-FFF2-40B4-BE49-F238E27FC236}">
                  <a16:creationId xmlns:a16="http://schemas.microsoft.com/office/drawing/2014/main" id="{F7EB06D7-5EA9-4CA9-A609-E728AAEAD5AB}"/>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5" name="Rectangle 14">
              <a:extLst>
                <a:ext uri="{FF2B5EF4-FFF2-40B4-BE49-F238E27FC236}">
                  <a16:creationId xmlns:a16="http://schemas.microsoft.com/office/drawing/2014/main" id="{0DAC361D-C2ED-486D-AB7B-1EC026E37E99}"/>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6" name="Rectangle 15">
              <a:extLst>
                <a:ext uri="{FF2B5EF4-FFF2-40B4-BE49-F238E27FC236}">
                  <a16:creationId xmlns:a16="http://schemas.microsoft.com/office/drawing/2014/main" id="{72369918-A613-4E1B-B84B-51345369A21D}"/>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grpSp>
        <p:nvGrpSpPr>
          <p:cNvPr id="17" name="Group 63">
            <a:extLst>
              <a:ext uri="{FF2B5EF4-FFF2-40B4-BE49-F238E27FC236}">
                <a16:creationId xmlns:a16="http://schemas.microsoft.com/office/drawing/2014/main" id="{5C6767F2-9661-427A-B01D-5101E04AB9DA}"/>
              </a:ext>
            </a:extLst>
          </p:cNvPr>
          <p:cNvGrpSpPr/>
          <p:nvPr userDrawn="1"/>
        </p:nvGrpSpPr>
        <p:grpSpPr>
          <a:xfrm>
            <a:off x="12575423" y="2015626"/>
            <a:ext cx="347472" cy="4821246"/>
            <a:chOff x="12575423" y="2604463"/>
            <a:chExt cx="347472" cy="4821246"/>
          </a:xfrm>
        </p:grpSpPr>
        <p:sp>
          <p:nvSpPr>
            <p:cNvPr id="18" name="Rectangle 17">
              <a:extLst>
                <a:ext uri="{FF2B5EF4-FFF2-40B4-BE49-F238E27FC236}">
                  <a16:creationId xmlns:a16="http://schemas.microsoft.com/office/drawing/2014/main" id="{30F43C4C-44E4-49CB-8395-BE6AEA7EA706}"/>
                </a:ext>
              </a:extLst>
            </p:cNvPr>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9" name="Rectangle 18">
              <a:extLst>
                <a:ext uri="{FF2B5EF4-FFF2-40B4-BE49-F238E27FC236}">
                  <a16:creationId xmlns:a16="http://schemas.microsoft.com/office/drawing/2014/main" id="{E4BBCA92-2684-41EA-B75C-0B87EC02D3D0}"/>
                </a:ext>
              </a:extLst>
            </p:cNvPr>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20" name="Rectangle 19">
              <a:extLst>
                <a:ext uri="{FF2B5EF4-FFF2-40B4-BE49-F238E27FC236}">
                  <a16:creationId xmlns:a16="http://schemas.microsoft.com/office/drawing/2014/main" id="{EEA525FA-187D-4B48-A802-7E91B3BA1ABE}"/>
                </a:ext>
              </a:extLst>
            </p:cNvPr>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1" name="Rectangle 20">
              <a:extLst>
                <a:ext uri="{FF2B5EF4-FFF2-40B4-BE49-F238E27FC236}">
                  <a16:creationId xmlns:a16="http://schemas.microsoft.com/office/drawing/2014/main" id="{22591F01-AF34-47BE-A195-760F9DAB5D16}"/>
                </a:ext>
              </a:extLst>
            </p:cNvPr>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2" name="Rectangle 21">
              <a:extLst>
                <a:ext uri="{FF2B5EF4-FFF2-40B4-BE49-F238E27FC236}">
                  <a16:creationId xmlns:a16="http://schemas.microsoft.com/office/drawing/2014/main" id="{0ACB6334-73F2-47B7-BB14-74F3838387DA}"/>
                </a:ext>
              </a:extLst>
            </p:cNvPr>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3" name="Rectangle 22">
              <a:extLst>
                <a:ext uri="{FF2B5EF4-FFF2-40B4-BE49-F238E27FC236}">
                  <a16:creationId xmlns:a16="http://schemas.microsoft.com/office/drawing/2014/main" id="{B7FE7A3B-ABD9-4A3D-BD9E-A3F03278E59C}"/>
                </a:ext>
              </a:extLst>
            </p:cNvPr>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4" name="Rectangle 23">
              <a:extLst>
                <a:ext uri="{FF2B5EF4-FFF2-40B4-BE49-F238E27FC236}">
                  <a16:creationId xmlns:a16="http://schemas.microsoft.com/office/drawing/2014/main" id="{0BCBEB8C-B1B9-495E-B180-3E64D32514DA}"/>
                </a:ext>
              </a:extLst>
            </p:cNvPr>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5" name="Rectangle 24">
              <a:extLst>
                <a:ext uri="{FF2B5EF4-FFF2-40B4-BE49-F238E27FC236}">
                  <a16:creationId xmlns:a16="http://schemas.microsoft.com/office/drawing/2014/main" id="{622302EA-491D-4C36-BCE0-C53381ED20D5}"/>
                </a:ext>
              </a:extLst>
            </p:cNvPr>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6" name="Rectangle 25">
              <a:extLst>
                <a:ext uri="{FF2B5EF4-FFF2-40B4-BE49-F238E27FC236}">
                  <a16:creationId xmlns:a16="http://schemas.microsoft.com/office/drawing/2014/main" id="{DF8B65A5-20CC-4693-BA09-8480B9C7DD09}"/>
                </a:ext>
              </a:extLst>
            </p:cNvPr>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7" name="Rectangle 26">
              <a:extLst>
                <a:ext uri="{FF2B5EF4-FFF2-40B4-BE49-F238E27FC236}">
                  <a16:creationId xmlns:a16="http://schemas.microsoft.com/office/drawing/2014/main" id="{29D67B4A-34E1-41F3-9BB2-2E831EFC8A12}"/>
                </a:ext>
              </a:extLst>
            </p:cNvPr>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8" name="Rectangle 27">
              <a:extLst>
                <a:ext uri="{FF2B5EF4-FFF2-40B4-BE49-F238E27FC236}">
                  <a16:creationId xmlns:a16="http://schemas.microsoft.com/office/drawing/2014/main" id="{6294C733-76A3-409A-AE6F-B5E28BDC46FC}"/>
                </a:ext>
              </a:extLst>
            </p:cNvPr>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9" name="Rectangle 28">
              <a:extLst>
                <a:ext uri="{FF2B5EF4-FFF2-40B4-BE49-F238E27FC236}">
                  <a16:creationId xmlns:a16="http://schemas.microsoft.com/office/drawing/2014/main" id="{112C9CA7-3FC0-4016-8117-4D4148709314}"/>
                </a:ext>
              </a:extLst>
            </p:cNvPr>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0" name="Rectangle 29">
              <a:extLst>
                <a:ext uri="{FF2B5EF4-FFF2-40B4-BE49-F238E27FC236}">
                  <a16:creationId xmlns:a16="http://schemas.microsoft.com/office/drawing/2014/main" id="{1DE64360-5219-4C1D-BA1A-11A7BCAA8B86}"/>
                </a:ext>
              </a:extLst>
            </p:cNvPr>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1" name="Rectangle 30">
              <a:extLst>
                <a:ext uri="{FF2B5EF4-FFF2-40B4-BE49-F238E27FC236}">
                  <a16:creationId xmlns:a16="http://schemas.microsoft.com/office/drawing/2014/main" id="{A1F40812-AC06-4095-AE4A-1AF0C07BDEA1}"/>
                </a:ext>
              </a:extLst>
            </p:cNvPr>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32" name="Rectangle 31">
            <a:extLst>
              <a:ext uri="{FF2B5EF4-FFF2-40B4-BE49-F238E27FC236}">
                <a16:creationId xmlns:a16="http://schemas.microsoft.com/office/drawing/2014/main" id="{CAF83D98-252D-4B6F-871A-059C747E7A66}"/>
              </a:ext>
            </a:extLst>
          </p:cNvPr>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2"/>
                </a:solidFill>
              </a:rPr>
              <a:t>Infographic Palette</a:t>
            </a:r>
          </a:p>
        </p:txBody>
      </p:sp>
      <p:sp>
        <p:nvSpPr>
          <p:cNvPr id="33" name="Rectangle 32">
            <a:extLst>
              <a:ext uri="{FF2B5EF4-FFF2-40B4-BE49-F238E27FC236}">
                <a16:creationId xmlns:a16="http://schemas.microsoft.com/office/drawing/2014/main" id="{6074A7CB-4D6B-4EE5-AA59-2B14646F9F3B}"/>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36" name="Retângulo 43">
            <a:extLst>
              <a:ext uri="{FF2B5EF4-FFF2-40B4-BE49-F238E27FC236}">
                <a16:creationId xmlns:a16="http://schemas.microsoft.com/office/drawing/2014/main" id="{BAC5A59D-1459-4C7E-AC50-7CD798B5322D}"/>
              </a:ext>
            </a:extLst>
          </p:cNvPr>
          <p:cNvSpPr/>
          <p:nvPr userDrawn="1"/>
        </p:nvSpPr>
        <p:spPr>
          <a:xfrm>
            <a:off x="9736227" y="6578798"/>
            <a:ext cx="2246375" cy="195814"/>
          </a:xfrm>
          <a:prstGeom prst="rect">
            <a:avLst/>
          </a:prstGeom>
        </p:spPr>
        <p:txBody>
          <a:bodyPr wrap="non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dirty="0">
                <a:solidFill>
                  <a:schemeClr val="bg2">
                    <a:lumMod val="50000"/>
                  </a:schemeClr>
                </a:solidFill>
                <a:cs typeface="Arial" panose="020B0604020202020204" pitchFamily="34" charset="0"/>
              </a:rPr>
              <a:t>public © 2021 Sogeti. All rights reserved.</a:t>
            </a:r>
            <a:endParaRPr lang="en-US" sz="800" dirty="0">
              <a:solidFill>
                <a:schemeClr val="bg2">
                  <a:lumMod val="50000"/>
                </a:schemeClr>
              </a:solidFill>
            </a:endParaRPr>
          </a:p>
        </p:txBody>
      </p:sp>
      <p:sp>
        <p:nvSpPr>
          <p:cNvPr id="37" name="ZoneTexte 4">
            <a:extLst>
              <a:ext uri="{FF2B5EF4-FFF2-40B4-BE49-F238E27FC236}">
                <a16:creationId xmlns:a16="http://schemas.microsoft.com/office/drawing/2014/main" id="{5E2A333B-6617-41E1-B976-50CD2799F05D}"/>
              </a:ext>
            </a:extLst>
          </p:cNvPr>
          <p:cNvSpPr txBox="1"/>
          <p:nvPr userDrawn="1"/>
        </p:nvSpPr>
        <p:spPr>
          <a:xfrm>
            <a:off x="293289" y="6559168"/>
            <a:ext cx="4115825"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2">
                    <a:lumMod val="50000"/>
                  </a:schemeClr>
                </a:solidFill>
              </a:rPr>
              <a:t>Les </a:t>
            </a:r>
            <a:r>
              <a:rPr lang="en-US" sz="800" dirty="0" err="1">
                <a:solidFill>
                  <a:schemeClr val="bg2">
                    <a:lumMod val="50000"/>
                  </a:schemeClr>
                </a:solidFill>
              </a:rPr>
              <a:t>bonnes</a:t>
            </a:r>
            <a:r>
              <a:rPr lang="en-US" sz="800" dirty="0">
                <a:solidFill>
                  <a:schemeClr val="bg2">
                    <a:lumMod val="50000"/>
                  </a:schemeClr>
                </a:solidFill>
              </a:rPr>
              <a:t> pratiques de dev | 16/02/2022 Laurent </a:t>
            </a:r>
            <a:r>
              <a:rPr lang="en-US" sz="800" dirty="0" err="1">
                <a:solidFill>
                  <a:schemeClr val="bg2">
                    <a:lumMod val="50000"/>
                  </a:schemeClr>
                </a:solidFill>
              </a:rPr>
              <a:t>Duvergé</a:t>
            </a:r>
            <a:endParaRPr lang="en-US" sz="800" dirty="0">
              <a:solidFill>
                <a:schemeClr val="bg2">
                  <a:lumMod val="50000"/>
                </a:schemeClr>
              </a:solidFill>
            </a:endParaRPr>
          </a:p>
        </p:txBody>
      </p:sp>
      <p:sp>
        <p:nvSpPr>
          <p:cNvPr id="38" name="Retângulo 43">
            <a:extLst>
              <a:ext uri="{FF2B5EF4-FFF2-40B4-BE49-F238E27FC236}">
                <a16:creationId xmlns:a16="http://schemas.microsoft.com/office/drawing/2014/main" id="{560538A7-3779-40C0-99D1-B86CE02DBEC1}"/>
              </a:ext>
            </a:extLst>
          </p:cNvPr>
          <p:cNvSpPr/>
          <p:nvPr userDrawn="1"/>
        </p:nvSpPr>
        <p:spPr>
          <a:xfrm>
            <a:off x="5524012" y="6578798"/>
            <a:ext cx="1143976" cy="195814"/>
          </a:xfrm>
          <a:prstGeom prst="rect">
            <a:avLst/>
          </a:prstGeom>
        </p:spPr>
        <p:txBody>
          <a:bodyPr wrap="squar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502E5A9-B53C-401E-A0E0-4A359BB0A9E5}" type="slidenum">
              <a:rPr lang="en-US" sz="800" smtClean="0">
                <a:solidFill>
                  <a:schemeClr val="bg2">
                    <a:lumMod val="50000"/>
                  </a:schemeClr>
                </a:solidFill>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‹N°›</a:t>
            </a:fld>
            <a:endParaRPr lang="en-US" sz="800" dirty="0">
              <a:solidFill>
                <a:schemeClr val="bg2">
                  <a:lumMod val="50000"/>
                </a:schemeClr>
              </a:solidFill>
            </a:endParaRPr>
          </a:p>
        </p:txBody>
      </p:sp>
    </p:spTree>
    <p:extLst>
      <p:ext uri="{BB962C8B-B14F-4D97-AF65-F5344CB8AC3E}">
        <p14:creationId xmlns:p14="http://schemas.microsoft.com/office/powerpoint/2010/main" val="1470961969"/>
      </p:ext>
    </p:extLst>
  </p:cSld>
  <p:clrMap bg1="lt1" tx1="dk1" bg2="lt2" tx2="dk2" accent1="accent1" accent2="accent2" accent3="accent3" accent4="accent4" accent5="accent5" accent6="accent6" hlink="hlink" folHlink="folHlink"/>
  <p:sldLayoutIdLst>
    <p:sldLayoutId id="2147483658" r:id="rId1"/>
    <p:sldLayoutId id="2147483684" r:id="rId2"/>
    <p:sldLayoutId id="2147483671" r:id="rId3"/>
    <p:sldLayoutId id="2147483672" r:id="rId4"/>
    <p:sldLayoutId id="2147483673" r:id="rId5"/>
    <p:sldLayoutId id="2147483654" r:id="rId6"/>
    <p:sldLayoutId id="2147483807" r:id="rId7"/>
    <p:sldLayoutId id="2147483674" r:id="rId8"/>
    <p:sldLayoutId id="2147483675" r:id="rId9"/>
    <p:sldLayoutId id="2147483678" r:id="rId10"/>
    <p:sldLayoutId id="2147483679" r:id="rId11"/>
    <p:sldLayoutId id="2147483680" r:id="rId12"/>
    <p:sldLayoutId id="2147483677" r:id="rId13"/>
    <p:sldLayoutId id="2147483681" r:id="rId14"/>
    <p:sldLayoutId id="2147483683" r:id="rId15"/>
    <p:sldLayoutId id="2147483686" r:id="rId16"/>
    <p:sldLayoutId id="2147483808" r:id="rId17"/>
    <p:sldLayoutId id="2147483685" r:id="rId18"/>
    <p:sldLayoutId id="2147483809" r:id="rId19"/>
    <p:sldLayoutId id="2147483810" r:id="rId20"/>
  </p:sldLayoutIdLst>
  <p:txStyles>
    <p:title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57" userDrawn="1">
          <p15:clr>
            <a:srgbClr val="F26B43"/>
          </p15:clr>
        </p15:guide>
        <p15:guide id="4" pos="7514" userDrawn="1">
          <p15:clr>
            <a:srgbClr val="F26B43"/>
          </p15:clr>
        </p15:guide>
        <p15:guide id="5" orient="horz" pos="255" userDrawn="1">
          <p15:clr>
            <a:srgbClr val="F26B43"/>
          </p15:clr>
        </p15:guide>
        <p15:guide id="6" orient="horz" pos="4020" userDrawn="1">
          <p15:clr>
            <a:srgbClr val="F26B43"/>
          </p15:clr>
        </p15:guide>
        <p15:guide id="7" orient="horz" pos="89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C25DA5E1-E868-49C2-A1AB-CC2D18405E8D}"/>
              </a:ext>
            </a:extLst>
          </p:cNvPr>
          <p:cNvGrpSpPr/>
          <p:nvPr userDrawn="1"/>
        </p:nvGrpSpPr>
        <p:grpSpPr>
          <a:xfrm rot="5400000">
            <a:off x="11885731" y="885110"/>
            <a:ext cx="1723717" cy="344332"/>
            <a:chOff x="12496801" y="706628"/>
            <a:chExt cx="2975350" cy="594360"/>
          </a:xfrm>
        </p:grpSpPr>
        <p:sp>
          <p:nvSpPr>
            <p:cNvPr id="9" name="Rectangle 8">
              <a:extLst>
                <a:ext uri="{FF2B5EF4-FFF2-40B4-BE49-F238E27FC236}">
                  <a16:creationId xmlns:a16="http://schemas.microsoft.com/office/drawing/2014/main" id="{309317E3-DEFA-4311-AB45-CDAD6C84C713}"/>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a:extLst>
                <a:ext uri="{FF2B5EF4-FFF2-40B4-BE49-F238E27FC236}">
                  <a16:creationId xmlns:a16="http://schemas.microsoft.com/office/drawing/2014/main" id="{4441C3E6-EE2B-4B0D-B8F7-FFD8FEE90C42}"/>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1" name="Rectangle 10">
              <a:extLst>
                <a:ext uri="{FF2B5EF4-FFF2-40B4-BE49-F238E27FC236}">
                  <a16:creationId xmlns:a16="http://schemas.microsoft.com/office/drawing/2014/main" id="{6DB1CA70-2195-4A45-BAE4-E3F3165C614A}"/>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2" name="Rectangle 11">
              <a:extLst>
                <a:ext uri="{FF2B5EF4-FFF2-40B4-BE49-F238E27FC236}">
                  <a16:creationId xmlns:a16="http://schemas.microsoft.com/office/drawing/2014/main" id="{39E452C8-3AEB-4F86-8A7B-598FE0DF50CA}"/>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58F815C5-5F1C-4254-9940-5794256F3862}"/>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14" name="Rectangle 13">
            <a:extLst>
              <a:ext uri="{FF2B5EF4-FFF2-40B4-BE49-F238E27FC236}">
                <a16:creationId xmlns:a16="http://schemas.microsoft.com/office/drawing/2014/main" id="{11C1777E-111D-4299-BC86-1D454EF6B3DD}"/>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8807715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724" r:id="rId3"/>
    <p:sldLayoutId id="2147483725" r:id="rId4"/>
    <p:sldLayoutId id="2147483726" r:id="rId5"/>
    <p:sldLayoutId id="2147483691" r:id="rId6"/>
    <p:sldLayoutId id="2147483692" r:id="rId7"/>
    <p:sldLayoutId id="2147483693" r:id="rId8"/>
    <p:sldLayoutId id="2147483730" r:id="rId9"/>
    <p:sldLayoutId id="2147483731" r:id="rId10"/>
    <p:sldLayoutId id="2147483694" r:id="rId11"/>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userDrawn="1">
          <p15:clr>
            <a:srgbClr val="F26B43"/>
          </p15:clr>
        </p15:guide>
        <p15:guide id="4" orient="horz" pos="255">
          <p15:clr>
            <a:srgbClr val="F26B43"/>
          </p15:clr>
        </p15:guide>
        <p15:guide id="7"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85F9B81-FE48-4651-8F37-F6CA5A5B7205}"/>
              </a:ext>
            </a:extLst>
          </p:cNvPr>
          <p:cNvGrpSpPr/>
          <p:nvPr userDrawn="1"/>
        </p:nvGrpSpPr>
        <p:grpSpPr>
          <a:xfrm rot="5400000">
            <a:off x="11885731" y="885110"/>
            <a:ext cx="1723717" cy="344332"/>
            <a:chOff x="12496801" y="706628"/>
            <a:chExt cx="2975350" cy="594360"/>
          </a:xfrm>
        </p:grpSpPr>
        <p:sp>
          <p:nvSpPr>
            <p:cNvPr id="3" name="Rectangle 2">
              <a:extLst>
                <a:ext uri="{FF2B5EF4-FFF2-40B4-BE49-F238E27FC236}">
                  <a16:creationId xmlns:a16="http://schemas.microsoft.com/office/drawing/2014/main" id="{2AE67A6F-F971-4130-BD9A-2844BE05680E}"/>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4" name="Rectangle 3">
              <a:extLst>
                <a:ext uri="{FF2B5EF4-FFF2-40B4-BE49-F238E27FC236}">
                  <a16:creationId xmlns:a16="http://schemas.microsoft.com/office/drawing/2014/main" id="{0A751B5B-A734-41BF-AED1-BDDA53DA43BE}"/>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5" name="Rectangle 4">
              <a:extLst>
                <a:ext uri="{FF2B5EF4-FFF2-40B4-BE49-F238E27FC236}">
                  <a16:creationId xmlns:a16="http://schemas.microsoft.com/office/drawing/2014/main" id="{82F9876F-68E3-4836-A8AD-FEA34FFD7C10}"/>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6" name="Rectangle 5">
              <a:extLst>
                <a:ext uri="{FF2B5EF4-FFF2-40B4-BE49-F238E27FC236}">
                  <a16:creationId xmlns:a16="http://schemas.microsoft.com/office/drawing/2014/main" id="{7C47CD50-11E4-4696-B62C-AA257DBE6380}"/>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7" name="Rectangle 6">
              <a:extLst>
                <a:ext uri="{FF2B5EF4-FFF2-40B4-BE49-F238E27FC236}">
                  <a16:creationId xmlns:a16="http://schemas.microsoft.com/office/drawing/2014/main" id="{CDA85071-7AF5-4ADA-AA7E-48EC7A3A9074}"/>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8" name="Rectangle 7">
            <a:extLst>
              <a:ext uri="{FF2B5EF4-FFF2-40B4-BE49-F238E27FC236}">
                <a16:creationId xmlns:a16="http://schemas.microsoft.com/office/drawing/2014/main" id="{7DFD05CD-C523-4241-882C-1701F04F083F}"/>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02740737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p15:clr>
            <a:srgbClr val="F26B43"/>
          </p15:clr>
        </p15:guide>
        <p15:guide id="4" pos="257">
          <p15:clr>
            <a:srgbClr val="F26B43"/>
          </p15:clr>
        </p15:guide>
        <p15:guide id="5" orient="horz" pos="4065" userDrawn="1">
          <p15:clr>
            <a:srgbClr val="F26B43"/>
          </p15:clr>
        </p15:guide>
        <p15:guide id="7"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51117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jpe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44.png"/><Relationship Id="rId4" Type="http://schemas.openxmlformats.org/officeDocument/2006/relationships/hyperlink" Target="https://lesjoiesducode.fr/quand-je-relis-une-doc-technique-que-jai-ecrit-il-y-a-4-an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twitter.com/garrows/status/1065217184643768320"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hyperlink" Target="https://twitter.com/jaredpalmer/status/1189664005394178051"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github.com/ld75/proflib" TargetMode="External"/><Relationship Id="rId7" Type="http://schemas.openxmlformats.org/officeDocument/2006/relationships/hyperlink" Target="https://degreed.com/courses/tdd-as-a-design-tool?d=25491165&amp;orgsso=capgemini" TargetMode="External"/><Relationship Id="rId2" Type="http://schemas.openxmlformats.org/officeDocument/2006/relationships/image" Target="../media/image50.png"/><Relationship Id="rId1" Type="http://schemas.openxmlformats.org/officeDocument/2006/relationships/slideLayout" Target="../slideLayouts/slideLayout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cleancoders.com/" TargetMode="External"/><Relationship Id="rId9" Type="http://schemas.openxmlformats.org/officeDocument/2006/relationships/hyperlink" Target="https://degreed.com/videos/clean-code--uk-?d=24704962&amp;orgsso=capgemin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8BD3DB-4BF1-4F80-94D2-65F59B08E893}"/>
              </a:ext>
            </a:extLst>
          </p:cNvPr>
          <p:cNvSpPr>
            <a:spLocks noGrp="1"/>
          </p:cNvSpPr>
          <p:nvPr>
            <p:ph type="ctrTitle"/>
          </p:nvPr>
        </p:nvSpPr>
        <p:spPr/>
        <p:txBody>
          <a:bodyPr/>
          <a:lstStyle/>
          <a:p>
            <a:r>
              <a:rPr lang="fr-FR" sz="1800" dirty="0">
                <a:effectLst/>
                <a:latin typeface="Calibri" panose="020F0502020204030204" pitchFamily="34" charset="0"/>
                <a:ea typeface="Calibri" panose="020F0502020204030204" pitchFamily="34" charset="0"/>
              </a:rPr>
              <a:t>les bonnes pratiques pour développer </a:t>
            </a:r>
            <a:br>
              <a:rPr lang="fr-FR" sz="1800" dirty="0">
                <a:effectLst/>
                <a:latin typeface="Calibri" panose="020F0502020204030204" pitchFamily="34" charset="0"/>
                <a:ea typeface="Calibri" panose="020F0502020204030204" pitchFamily="34" charset="0"/>
              </a:rPr>
            </a:br>
            <a:r>
              <a:rPr lang="fr-FR" sz="1800" dirty="0">
                <a:effectLst/>
                <a:latin typeface="Calibri" panose="020F0502020204030204" pitchFamily="34" charset="0"/>
                <a:ea typeface="Calibri" panose="020F0502020204030204" pitchFamily="34" charset="0"/>
              </a:rPr>
              <a:t>Focus TDD + Live </a:t>
            </a:r>
            <a:r>
              <a:rPr lang="fr-FR" sz="1800" dirty="0" err="1">
                <a:effectLst/>
                <a:latin typeface="Calibri" panose="020F0502020204030204" pitchFamily="34" charset="0"/>
                <a:ea typeface="Calibri" panose="020F0502020204030204" pitchFamily="34" charset="0"/>
              </a:rPr>
              <a:t>coding</a:t>
            </a:r>
            <a:r>
              <a:rPr lang="fr-FR" sz="1800" dirty="0">
                <a:effectLst/>
                <a:latin typeface="Calibri" panose="020F0502020204030204" pitchFamily="34" charset="0"/>
                <a:ea typeface="Calibri" panose="020F0502020204030204" pitchFamily="34" charset="0"/>
              </a:rPr>
              <a:t> </a:t>
            </a:r>
            <a:endParaRPr lang="en-US" dirty="0"/>
          </a:p>
        </p:txBody>
      </p:sp>
      <p:sp>
        <p:nvSpPr>
          <p:cNvPr id="3" name="Sous-titre 2">
            <a:extLst>
              <a:ext uri="{FF2B5EF4-FFF2-40B4-BE49-F238E27FC236}">
                <a16:creationId xmlns:a16="http://schemas.microsoft.com/office/drawing/2014/main" id="{E0C8374D-B438-41D4-9F51-290E5734D518}"/>
              </a:ext>
            </a:extLst>
          </p:cNvPr>
          <p:cNvSpPr>
            <a:spLocks noGrp="1"/>
          </p:cNvSpPr>
          <p:nvPr>
            <p:ph type="subTitle" idx="1"/>
          </p:nvPr>
        </p:nvSpPr>
        <p:spPr/>
        <p:txBody>
          <a:bodyPr/>
          <a:lstStyle/>
          <a:p>
            <a:r>
              <a:rPr lang="en-US" dirty="0"/>
              <a:t>Application </a:t>
            </a:r>
            <a:r>
              <a:rPr lang="fr-FR" dirty="0"/>
              <a:t>en</a:t>
            </a:r>
            <a:r>
              <a:rPr lang="en-US" dirty="0"/>
              <a:t> back et </a:t>
            </a:r>
            <a:r>
              <a:rPr lang="fr-FR" dirty="0"/>
              <a:t>en</a:t>
            </a:r>
            <a:r>
              <a:rPr lang="en-US" dirty="0"/>
              <a:t> front</a:t>
            </a:r>
          </a:p>
        </p:txBody>
      </p:sp>
      <p:pic>
        <p:nvPicPr>
          <p:cNvPr id="3074" name="Picture 2">
            <a:extLst>
              <a:ext uri="{FF2B5EF4-FFF2-40B4-BE49-F238E27FC236}">
                <a16:creationId xmlns:a16="http://schemas.microsoft.com/office/drawing/2014/main" id="{C9D7C0B2-C96D-469F-B05E-50908BFDA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389413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977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999" y="764704"/>
            <a:ext cx="5339961" cy="288032"/>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I : Interface </a:t>
            </a:r>
            <a:r>
              <a:rPr lang="fr-FR" dirty="0" err="1">
                <a:latin typeface="Liberation Sans" pitchFamily="18"/>
              </a:rPr>
              <a:t>segregation</a:t>
            </a:r>
            <a:r>
              <a:rPr lang="fr-FR" dirty="0">
                <a:latin typeface="Liberation Sans" pitchFamily="18"/>
              </a:rPr>
              <a:t> </a:t>
            </a:r>
            <a:r>
              <a:rPr lang="fr-FR" dirty="0" err="1">
                <a:latin typeface="Liberation Sans" pitchFamily="18"/>
              </a:rPr>
              <a:t>principle</a:t>
            </a:r>
            <a:endParaRPr lang="fr-FR" dirty="0">
              <a:latin typeface="Liberation Sans" pitchFamily="18"/>
            </a:endParaRPr>
          </a:p>
        </p:txBody>
      </p:sp>
      <p:sp>
        <p:nvSpPr>
          <p:cNvPr id="3" name="Rectangle 2">
            <a:extLst>
              <a:ext uri="{FF2B5EF4-FFF2-40B4-BE49-F238E27FC236}">
                <a16:creationId xmlns:a16="http://schemas.microsoft.com/office/drawing/2014/main" id="{19FCCAAF-C8A9-45A8-B57A-02AB3638BCEE}"/>
              </a:ext>
            </a:extLst>
          </p:cNvPr>
          <p:cNvSpPr/>
          <p:nvPr/>
        </p:nvSpPr>
        <p:spPr>
          <a:xfrm>
            <a:off x="1631504" y="1124744"/>
            <a:ext cx="1872208" cy="135653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Ivehicule</a:t>
            </a:r>
            <a:endParaRPr lang="fr-FR" dirty="0"/>
          </a:p>
          <a:p>
            <a:pPr algn="ctr"/>
            <a:r>
              <a:rPr lang="fr-FR" dirty="0"/>
              <a:t>rouler()</a:t>
            </a:r>
          </a:p>
          <a:p>
            <a:pPr algn="ctr"/>
            <a:r>
              <a:rPr lang="fr-FR" dirty="0"/>
              <a:t>freiner()</a:t>
            </a:r>
          </a:p>
          <a:p>
            <a:pPr algn="ctr"/>
            <a:r>
              <a:rPr lang="fr-FR" dirty="0">
                <a:solidFill>
                  <a:srgbClr val="FF0000"/>
                </a:solidFill>
              </a:rPr>
              <a:t>voler()</a:t>
            </a:r>
          </a:p>
        </p:txBody>
      </p:sp>
      <p:sp>
        <p:nvSpPr>
          <p:cNvPr id="6" name="Rectangle 5">
            <a:extLst>
              <a:ext uri="{FF2B5EF4-FFF2-40B4-BE49-F238E27FC236}">
                <a16:creationId xmlns:a16="http://schemas.microsoft.com/office/drawing/2014/main" id="{68B3832D-955C-4407-93D4-34E67C49B973}"/>
              </a:ext>
            </a:extLst>
          </p:cNvPr>
          <p:cNvSpPr/>
          <p:nvPr/>
        </p:nvSpPr>
        <p:spPr>
          <a:xfrm>
            <a:off x="201220" y="2633704"/>
            <a:ext cx="1440160" cy="7358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Voiture</a:t>
            </a:r>
          </a:p>
        </p:txBody>
      </p:sp>
      <p:sp>
        <p:nvSpPr>
          <p:cNvPr id="7" name="Rectangle 6">
            <a:extLst>
              <a:ext uri="{FF2B5EF4-FFF2-40B4-BE49-F238E27FC236}">
                <a16:creationId xmlns:a16="http://schemas.microsoft.com/office/drawing/2014/main" id="{730E7EAB-A09F-4B84-91FF-B68ABEA49EE5}"/>
              </a:ext>
            </a:extLst>
          </p:cNvPr>
          <p:cNvSpPr/>
          <p:nvPr/>
        </p:nvSpPr>
        <p:spPr>
          <a:xfrm>
            <a:off x="1847528" y="2636912"/>
            <a:ext cx="1440160" cy="73589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Train</a:t>
            </a:r>
          </a:p>
        </p:txBody>
      </p:sp>
      <p:sp>
        <p:nvSpPr>
          <p:cNvPr id="9" name="Rectangle 8">
            <a:extLst>
              <a:ext uri="{FF2B5EF4-FFF2-40B4-BE49-F238E27FC236}">
                <a16:creationId xmlns:a16="http://schemas.microsoft.com/office/drawing/2014/main" id="{A712FF54-65A0-4B95-8E69-07A82A15CDBD}"/>
              </a:ext>
            </a:extLst>
          </p:cNvPr>
          <p:cNvSpPr/>
          <p:nvPr/>
        </p:nvSpPr>
        <p:spPr>
          <a:xfrm>
            <a:off x="3575720" y="2708920"/>
            <a:ext cx="1440160"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Avion</a:t>
            </a:r>
          </a:p>
        </p:txBody>
      </p:sp>
      <p:sp>
        <p:nvSpPr>
          <p:cNvPr id="10" name="Rectangle 9">
            <a:extLst>
              <a:ext uri="{FF2B5EF4-FFF2-40B4-BE49-F238E27FC236}">
                <a16:creationId xmlns:a16="http://schemas.microsoft.com/office/drawing/2014/main" id="{C2399883-AD86-4C5F-804C-8F114B2E2A12}"/>
              </a:ext>
            </a:extLst>
          </p:cNvPr>
          <p:cNvSpPr/>
          <p:nvPr/>
        </p:nvSpPr>
        <p:spPr>
          <a:xfrm>
            <a:off x="1224496" y="3861048"/>
            <a:ext cx="1872208" cy="10713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Ivehicule</a:t>
            </a:r>
            <a:endParaRPr lang="fr-FR" dirty="0"/>
          </a:p>
          <a:p>
            <a:pPr algn="ctr"/>
            <a:r>
              <a:rPr lang="fr-FR" dirty="0"/>
              <a:t>rouler()</a:t>
            </a:r>
          </a:p>
          <a:p>
            <a:pPr algn="ctr"/>
            <a:r>
              <a:rPr lang="fr-FR" dirty="0"/>
              <a:t>freiner()</a:t>
            </a:r>
          </a:p>
        </p:txBody>
      </p:sp>
      <p:sp>
        <p:nvSpPr>
          <p:cNvPr id="11" name="Rectangle 10">
            <a:extLst>
              <a:ext uri="{FF2B5EF4-FFF2-40B4-BE49-F238E27FC236}">
                <a16:creationId xmlns:a16="http://schemas.microsoft.com/office/drawing/2014/main" id="{8C4E6148-7E27-4FC0-B593-F41E1715BD13}"/>
              </a:ext>
            </a:extLst>
          </p:cNvPr>
          <p:cNvSpPr/>
          <p:nvPr/>
        </p:nvSpPr>
        <p:spPr>
          <a:xfrm>
            <a:off x="3593782" y="5073569"/>
            <a:ext cx="1440160" cy="65968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err="1"/>
              <a:t>Idecolleur</a:t>
            </a:r>
            <a:endParaRPr lang="fr-FR" dirty="0"/>
          </a:p>
          <a:p>
            <a:pPr algn="ctr"/>
            <a:r>
              <a:rPr lang="fr-FR" dirty="0"/>
              <a:t>voler()</a:t>
            </a:r>
          </a:p>
        </p:txBody>
      </p:sp>
      <p:sp>
        <p:nvSpPr>
          <p:cNvPr id="12" name="Rectangle 11">
            <a:extLst>
              <a:ext uri="{FF2B5EF4-FFF2-40B4-BE49-F238E27FC236}">
                <a16:creationId xmlns:a16="http://schemas.microsoft.com/office/drawing/2014/main" id="{7FCEDFB4-CF44-4106-8F97-1812B683BA0B}"/>
              </a:ext>
            </a:extLst>
          </p:cNvPr>
          <p:cNvSpPr/>
          <p:nvPr/>
        </p:nvSpPr>
        <p:spPr>
          <a:xfrm>
            <a:off x="263352" y="6104911"/>
            <a:ext cx="1440160"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Voiture</a:t>
            </a:r>
          </a:p>
        </p:txBody>
      </p:sp>
      <p:sp>
        <p:nvSpPr>
          <p:cNvPr id="13" name="Rectangle 12">
            <a:extLst>
              <a:ext uri="{FF2B5EF4-FFF2-40B4-BE49-F238E27FC236}">
                <a16:creationId xmlns:a16="http://schemas.microsoft.com/office/drawing/2014/main" id="{4C4DD54A-1A96-4E39-8E03-717591DE3ED5}"/>
              </a:ext>
            </a:extLst>
          </p:cNvPr>
          <p:cNvSpPr/>
          <p:nvPr/>
        </p:nvSpPr>
        <p:spPr>
          <a:xfrm>
            <a:off x="1847528" y="6104911"/>
            <a:ext cx="1440160"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Train</a:t>
            </a:r>
          </a:p>
        </p:txBody>
      </p:sp>
      <p:sp>
        <p:nvSpPr>
          <p:cNvPr id="14" name="Rectangle 13">
            <a:extLst>
              <a:ext uri="{FF2B5EF4-FFF2-40B4-BE49-F238E27FC236}">
                <a16:creationId xmlns:a16="http://schemas.microsoft.com/office/drawing/2014/main" id="{F5A28C64-5899-4F21-8F42-8490B2971C7C}"/>
              </a:ext>
            </a:extLst>
          </p:cNvPr>
          <p:cNvSpPr/>
          <p:nvPr/>
        </p:nvSpPr>
        <p:spPr>
          <a:xfrm>
            <a:off x="3575720" y="6104911"/>
            <a:ext cx="1440160"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Avion</a:t>
            </a:r>
          </a:p>
        </p:txBody>
      </p:sp>
      <p:cxnSp>
        <p:nvCxnSpPr>
          <p:cNvPr id="15" name="Connecteur droit avec flèche 14">
            <a:extLst>
              <a:ext uri="{FF2B5EF4-FFF2-40B4-BE49-F238E27FC236}">
                <a16:creationId xmlns:a16="http://schemas.microsoft.com/office/drawing/2014/main" id="{CA610A5B-C559-495E-927D-6EDBB34346CC}"/>
              </a:ext>
            </a:extLst>
          </p:cNvPr>
          <p:cNvCxnSpPr>
            <a:stCxn id="3" idx="2"/>
            <a:endCxn id="9" idx="0"/>
          </p:cNvCxnSpPr>
          <p:nvPr/>
        </p:nvCxnSpPr>
        <p:spPr>
          <a:xfrm>
            <a:off x="2567608" y="2481281"/>
            <a:ext cx="1728192" cy="22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21158E34-B01E-401F-A9EB-0ED899BA4FFA}"/>
              </a:ext>
            </a:extLst>
          </p:cNvPr>
          <p:cNvCxnSpPr>
            <a:stCxn id="3" idx="2"/>
            <a:endCxn id="7" idx="0"/>
          </p:cNvCxnSpPr>
          <p:nvPr/>
        </p:nvCxnSpPr>
        <p:spPr>
          <a:xfrm>
            <a:off x="2567608" y="2481281"/>
            <a:ext cx="0" cy="155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41DF8CE-F83A-4350-A4C6-42B1A6B3EEFB}"/>
              </a:ext>
            </a:extLst>
          </p:cNvPr>
          <p:cNvCxnSpPr>
            <a:stCxn id="3" idx="2"/>
            <a:endCxn id="6" idx="0"/>
          </p:cNvCxnSpPr>
          <p:nvPr/>
        </p:nvCxnSpPr>
        <p:spPr>
          <a:xfrm flipH="1">
            <a:off x="921300" y="2481281"/>
            <a:ext cx="1646308" cy="152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E245E291-D6AB-49F8-8F95-55770287E0CA}"/>
              </a:ext>
            </a:extLst>
          </p:cNvPr>
          <p:cNvPicPr>
            <a:picLocks noChangeAspect="1"/>
          </p:cNvPicPr>
          <p:nvPr/>
        </p:nvPicPr>
        <p:blipFill>
          <a:blip r:embed="rId2"/>
          <a:stretch>
            <a:fillRect/>
          </a:stretch>
        </p:blipFill>
        <p:spPr>
          <a:xfrm>
            <a:off x="2236160" y="2943650"/>
            <a:ext cx="662896" cy="701374"/>
          </a:xfrm>
          <a:prstGeom prst="rect">
            <a:avLst/>
          </a:prstGeom>
        </p:spPr>
      </p:pic>
      <p:pic>
        <p:nvPicPr>
          <p:cNvPr id="22" name="Image 21">
            <a:extLst>
              <a:ext uri="{FF2B5EF4-FFF2-40B4-BE49-F238E27FC236}">
                <a16:creationId xmlns:a16="http://schemas.microsoft.com/office/drawing/2014/main" id="{F006484D-6498-4554-B350-623BF692A3C1}"/>
              </a:ext>
            </a:extLst>
          </p:cNvPr>
          <p:cNvPicPr>
            <a:picLocks noChangeAspect="1"/>
          </p:cNvPicPr>
          <p:nvPr/>
        </p:nvPicPr>
        <p:blipFill>
          <a:blip r:embed="rId2"/>
          <a:stretch>
            <a:fillRect/>
          </a:stretch>
        </p:blipFill>
        <p:spPr>
          <a:xfrm>
            <a:off x="561600" y="2924944"/>
            <a:ext cx="662896" cy="712483"/>
          </a:xfrm>
          <a:prstGeom prst="rect">
            <a:avLst/>
          </a:prstGeom>
        </p:spPr>
      </p:pic>
      <p:cxnSp>
        <p:nvCxnSpPr>
          <p:cNvPr id="24" name="Connecteur droit avec flèche 23">
            <a:extLst>
              <a:ext uri="{FF2B5EF4-FFF2-40B4-BE49-F238E27FC236}">
                <a16:creationId xmlns:a16="http://schemas.microsoft.com/office/drawing/2014/main" id="{A35CBB97-9D4E-4E53-9707-E33C679F8AA2}"/>
              </a:ext>
            </a:extLst>
          </p:cNvPr>
          <p:cNvCxnSpPr>
            <a:cxnSpLocks/>
            <a:stCxn id="10" idx="2"/>
            <a:endCxn id="11" idx="0"/>
          </p:cNvCxnSpPr>
          <p:nvPr/>
        </p:nvCxnSpPr>
        <p:spPr>
          <a:xfrm>
            <a:off x="2160600" y="4932408"/>
            <a:ext cx="2153262" cy="141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E3D8A7A9-35CB-49DB-827D-AC1843133286}"/>
              </a:ext>
            </a:extLst>
          </p:cNvPr>
          <p:cNvCxnSpPr>
            <a:stCxn id="10" idx="2"/>
            <a:endCxn id="13" idx="0"/>
          </p:cNvCxnSpPr>
          <p:nvPr/>
        </p:nvCxnSpPr>
        <p:spPr>
          <a:xfrm>
            <a:off x="2160600" y="4932408"/>
            <a:ext cx="407008" cy="117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70D1614F-1D65-49DC-8698-9297E462FAFE}"/>
              </a:ext>
            </a:extLst>
          </p:cNvPr>
          <p:cNvCxnSpPr>
            <a:stCxn id="10" idx="2"/>
            <a:endCxn id="12" idx="0"/>
          </p:cNvCxnSpPr>
          <p:nvPr/>
        </p:nvCxnSpPr>
        <p:spPr>
          <a:xfrm flipH="1">
            <a:off x="983432" y="4932408"/>
            <a:ext cx="1177168" cy="117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25E919BB-11D6-4F4B-9A40-F86F4BCB4D64}"/>
              </a:ext>
            </a:extLst>
          </p:cNvPr>
          <p:cNvCxnSpPr>
            <a:stCxn id="11" idx="2"/>
            <a:endCxn id="14" idx="0"/>
          </p:cNvCxnSpPr>
          <p:nvPr/>
        </p:nvCxnSpPr>
        <p:spPr>
          <a:xfrm flipH="1">
            <a:off x="4295800" y="5733256"/>
            <a:ext cx="18062" cy="371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ECCD517D-97FC-4849-A69A-CF024B0C81EB}"/>
              </a:ext>
            </a:extLst>
          </p:cNvPr>
          <p:cNvSpPr txBox="1"/>
          <p:nvPr/>
        </p:nvSpPr>
        <p:spPr>
          <a:xfrm>
            <a:off x="5447928" y="1615128"/>
            <a:ext cx="2016224" cy="4524315"/>
          </a:xfrm>
          <a:prstGeom prst="rect">
            <a:avLst/>
          </a:prstGeom>
          <a:noFill/>
        </p:spPr>
        <p:txBody>
          <a:bodyPr wrap="square" rtlCol="0">
            <a:spAutoFit/>
          </a:bodyPr>
          <a:lstStyle/>
          <a:p>
            <a:r>
              <a:rPr lang="fr-FR" dirty="0"/>
              <a:t>Bad code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Good code</a:t>
            </a:r>
          </a:p>
        </p:txBody>
      </p:sp>
    </p:spTree>
    <p:extLst>
      <p:ext uri="{BB962C8B-B14F-4D97-AF65-F5344CB8AC3E}">
        <p14:creationId xmlns:p14="http://schemas.microsoft.com/office/powerpoint/2010/main" val="2271819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5400000" cy="2376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D: </a:t>
            </a:r>
            <a:r>
              <a:rPr lang="fr-FR" dirty="0" err="1">
                <a:latin typeface="Liberation Sans" pitchFamily="18"/>
              </a:rPr>
              <a:t>Dependency</a:t>
            </a:r>
            <a:r>
              <a:rPr lang="fr-FR" dirty="0">
                <a:latin typeface="Liberation Sans" pitchFamily="18"/>
              </a:rPr>
              <a:t> inversion </a:t>
            </a:r>
            <a:r>
              <a:rPr lang="fr-FR" dirty="0" err="1">
                <a:latin typeface="Liberation Sans" pitchFamily="18"/>
              </a:rPr>
              <a:t>principle</a:t>
            </a:r>
            <a:r>
              <a:rPr lang="fr-FR" dirty="0">
                <a:latin typeface="Liberation Sans" pitchFamily="18"/>
              </a:rPr>
              <a:t> </a:t>
            </a:r>
          </a:p>
          <a:p>
            <a:r>
              <a:rPr lang="fr-FR" dirty="0">
                <a:latin typeface="Liberation Sans" pitchFamily="18"/>
              </a:rPr>
              <a:t>Placer entre le bloc de haut niveau et le bloc de bas niveau une abstraction (interface ou classe abstraite)</a:t>
            </a: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IOC : principe implémenté par </a:t>
            </a:r>
          </a:p>
          <a:p>
            <a:r>
              <a:rPr lang="fr-FR" dirty="0" err="1">
                <a:latin typeface="Liberation Sans" pitchFamily="18"/>
              </a:rPr>
              <a:t>Factory</a:t>
            </a:r>
            <a:r>
              <a:rPr lang="fr-FR" dirty="0">
                <a:latin typeface="Liberation Sans" pitchFamily="18"/>
              </a:rPr>
              <a:t>, </a:t>
            </a:r>
            <a:r>
              <a:rPr lang="fr-FR" dirty="0" err="1">
                <a:latin typeface="Liberation Sans" pitchFamily="18"/>
              </a:rPr>
              <a:t>AbstractFactory</a:t>
            </a:r>
            <a:r>
              <a:rPr lang="fr-FR" dirty="0">
                <a:latin typeface="Liberation Sans" pitchFamily="18"/>
              </a:rPr>
              <a:t>, </a:t>
            </a:r>
            <a:r>
              <a:rPr lang="fr-FR" dirty="0" err="1">
                <a:latin typeface="Liberation Sans" pitchFamily="18"/>
              </a:rPr>
              <a:t>Dependency</a:t>
            </a:r>
            <a:r>
              <a:rPr lang="fr-FR" dirty="0">
                <a:latin typeface="Liberation Sans" pitchFamily="18"/>
              </a:rPr>
              <a:t> Injection, </a:t>
            </a:r>
            <a:r>
              <a:rPr lang="fr-FR" dirty="0" err="1">
                <a:latin typeface="Liberation Sans" pitchFamily="18"/>
              </a:rPr>
              <a:t>Strategy</a:t>
            </a:r>
            <a:r>
              <a:rPr lang="fr-FR" dirty="0">
                <a:latin typeface="Liberation Sans" pitchFamily="18"/>
              </a:rPr>
              <a:t> …</a:t>
            </a: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DI: (</a:t>
            </a:r>
            <a:r>
              <a:rPr lang="fr-FR" dirty="0" err="1">
                <a:latin typeface="Liberation Sans" pitchFamily="18"/>
              </a:rPr>
              <a:t>dependency</a:t>
            </a:r>
            <a:r>
              <a:rPr lang="fr-FR" dirty="0">
                <a:latin typeface="Liberation Sans" pitchFamily="18"/>
              </a:rPr>
              <a:t> injection)</a:t>
            </a:r>
          </a:p>
          <a:p>
            <a:r>
              <a:rPr lang="en-US" dirty="0"/>
              <a:t>(Spring, CI….)</a:t>
            </a:r>
          </a:p>
        </p:txBody>
      </p:sp>
      <p:sp>
        <p:nvSpPr>
          <p:cNvPr id="3" name="Rectangle 2">
            <a:extLst>
              <a:ext uri="{FF2B5EF4-FFF2-40B4-BE49-F238E27FC236}">
                <a16:creationId xmlns:a16="http://schemas.microsoft.com/office/drawing/2014/main" id="{8AFE73A1-AD69-4C19-81E7-F34A43A0BD78}"/>
              </a:ext>
            </a:extLst>
          </p:cNvPr>
          <p:cNvSpPr/>
          <p:nvPr/>
        </p:nvSpPr>
        <p:spPr>
          <a:xfrm>
            <a:off x="667746" y="2321260"/>
            <a:ext cx="432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p>
        </p:txBody>
      </p:sp>
      <p:sp>
        <p:nvSpPr>
          <p:cNvPr id="5" name="Rectangle 4">
            <a:extLst>
              <a:ext uri="{FF2B5EF4-FFF2-40B4-BE49-F238E27FC236}">
                <a16:creationId xmlns:a16="http://schemas.microsoft.com/office/drawing/2014/main" id="{98FFA384-5BE7-4DEB-B90A-AEC70AC7CAA2}"/>
              </a:ext>
            </a:extLst>
          </p:cNvPr>
          <p:cNvSpPr/>
          <p:nvPr/>
        </p:nvSpPr>
        <p:spPr>
          <a:xfrm>
            <a:off x="1345315" y="2323423"/>
            <a:ext cx="475277" cy="3578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IB</a:t>
            </a:r>
          </a:p>
        </p:txBody>
      </p:sp>
      <p:sp>
        <p:nvSpPr>
          <p:cNvPr id="6" name="Rectangle 5">
            <a:extLst>
              <a:ext uri="{FF2B5EF4-FFF2-40B4-BE49-F238E27FC236}">
                <a16:creationId xmlns:a16="http://schemas.microsoft.com/office/drawing/2014/main" id="{24739156-A319-4E21-91E0-4F2A9587AE81}"/>
              </a:ext>
            </a:extLst>
          </p:cNvPr>
          <p:cNvSpPr/>
          <p:nvPr/>
        </p:nvSpPr>
        <p:spPr>
          <a:xfrm>
            <a:off x="2063552" y="1912238"/>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B1</a:t>
            </a:r>
          </a:p>
        </p:txBody>
      </p:sp>
      <p:sp>
        <p:nvSpPr>
          <p:cNvPr id="10" name="Rectangle 9">
            <a:extLst>
              <a:ext uri="{FF2B5EF4-FFF2-40B4-BE49-F238E27FC236}">
                <a16:creationId xmlns:a16="http://schemas.microsoft.com/office/drawing/2014/main" id="{912BD0C4-EB0D-4605-892C-D098462A8F6F}"/>
              </a:ext>
            </a:extLst>
          </p:cNvPr>
          <p:cNvSpPr/>
          <p:nvPr/>
        </p:nvSpPr>
        <p:spPr>
          <a:xfrm>
            <a:off x="2063552" y="2314918"/>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B2</a:t>
            </a:r>
          </a:p>
        </p:txBody>
      </p:sp>
      <p:sp>
        <p:nvSpPr>
          <p:cNvPr id="11" name="Rectangle 10">
            <a:extLst>
              <a:ext uri="{FF2B5EF4-FFF2-40B4-BE49-F238E27FC236}">
                <a16:creationId xmlns:a16="http://schemas.microsoft.com/office/drawing/2014/main" id="{2FCD6002-AEA1-4C2F-A16D-30721B6E34B9}"/>
              </a:ext>
            </a:extLst>
          </p:cNvPr>
          <p:cNvSpPr/>
          <p:nvPr/>
        </p:nvSpPr>
        <p:spPr>
          <a:xfrm>
            <a:off x="2063552" y="2717598"/>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B3</a:t>
            </a:r>
          </a:p>
        </p:txBody>
      </p:sp>
      <p:cxnSp>
        <p:nvCxnSpPr>
          <p:cNvPr id="12" name="Connecteur droit avec flèche 11">
            <a:extLst>
              <a:ext uri="{FF2B5EF4-FFF2-40B4-BE49-F238E27FC236}">
                <a16:creationId xmlns:a16="http://schemas.microsoft.com/office/drawing/2014/main" id="{020C3245-86BB-4518-A18C-CB616E01542F}"/>
              </a:ext>
            </a:extLst>
          </p:cNvPr>
          <p:cNvCxnSpPr>
            <a:stCxn id="3" idx="3"/>
            <a:endCxn id="5" idx="1"/>
          </p:cNvCxnSpPr>
          <p:nvPr/>
        </p:nvCxnSpPr>
        <p:spPr>
          <a:xfrm>
            <a:off x="1099794" y="2501280"/>
            <a:ext cx="245521"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CF6B94E-9EF0-4FF4-B312-9287C8A7B055}"/>
              </a:ext>
            </a:extLst>
          </p:cNvPr>
          <p:cNvCxnSpPr>
            <a:cxnSpLocks/>
          </p:cNvCxnSpPr>
          <p:nvPr/>
        </p:nvCxnSpPr>
        <p:spPr>
          <a:xfrm flipH="1">
            <a:off x="1820592" y="2094923"/>
            <a:ext cx="242960" cy="407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4FEFABFA-AF27-4905-AB31-4548ABC95EA5}"/>
              </a:ext>
            </a:extLst>
          </p:cNvPr>
          <p:cNvCxnSpPr>
            <a:stCxn id="10" idx="1"/>
            <a:endCxn id="5" idx="3"/>
          </p:cNvCxnSpPr>
          <p:nvPr/>
        </p:nvCxnSpPr>
        <p:spPr>
          <a:xfrm flipH="1">
            <a:off x="1820592" y="2497235"/>
            <a:ext cx="242960" cy="5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9259E435-6B0D-4FC6-9A38-D16D6BCA1E2F}"/>
              </a:ext>
            </a:extLst>
          </p:cNvPr>
          <p:cNvCxnSpPr>
            <a:stCxn id="11" idx="1"/>
            <a:endCxn id="5" idx="3"/>
          </p:cNvCxnSpPr>
          <p:nvPr/>
        </p:nvCxnSpPr>
        <p:spPr>
          <a:xfrm flipH="1" flipV="1">
            <a:off x="1820592" y="2502362"/>
            <a:ext cx="242960" cy="39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4288B061-A797-44B8-AA50-532C9A123FC0}"/>
              </a:ext>
            </a:extLst>
          </p:cNvPr>
          <p:cNvCxnSpPr>
            <a:cxnSpLocks/>
          </p:cNvCxnSpPr>
          <p:nvPr/>
        </p:nvCxnSpPr>
        <p:spPr>
          <a:xfrm flipV="1">
            <a:off x="3095288" y="2056202"/>
            <a:ext cx="254303"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9F4A6B9-8445-496B-A890-121C376BEEC0}"/>
              </a:ext>
            </a:extLst>
          </p:cNvPr>
          <p:cNvSpPr/>
          <p:nvPr/>
        </p:nvSpPr>
        <p:spPr>
          <a:xfrm>
            <a:off x="667746" y="4876849"/>
            <a:ext cx="432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p>
        </p:txBody>
      </p:sp>
      <p:sp>
        <p:nvSpPr>
          <p:cNvPr id="42" name="Rectangle 41">
            <a:extLst>
              <a:ext uri="{FF2B5EF4-FFF2-40B4-BE49-F238E27FC236}">
                <a16:creationId xmlns:a16="http://schemas.microsoft.com/office/drawing/2014/main" id="{9937A560-DE6A-4404-AEDE-D984764AD13A}"/>
              </a:ext>
            </a:extLst>
          </p:cNvPr>
          <p:cNvSpPr/>
          <p:nvPr/>
        </p:nvSpPr>
        <p:spPr>
          <a:xfrm>
            <a:off x="1345315" y="4879012"/>
            <a:ext cx="475277" cy="3578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IB</a:t>
            </a:r>
          </a:p>
        </p:txBody>
      </p:sp>
      <p:sp>
        <p:nvSpPr>
          <p:cNvPr id="43" name="Rectangle 42">
            <a:extLst>
              <a:ext uri="{FF2B5EF4-FFF2-40B4-BE49-F238E27FC236}">
                <a16:creationId xmlns:a16="http://schemas.microsoft.com/office/drawing/2014/main" id="{0E12970C-FD5D-4221-A214-7FEE4A22FE60}"/>
              </a:ext>
            </a:extLst>
          </p:cNvPr>
          <p:cNvSpPr/>
          <p:nvPr/>
        </p:nvSpPr>
        <p:spPr>
          <a:xfrm>
            <a:off x="2024502" y="4872256"/>
            <a:ext cx="1119170"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Factory</a:t>
            </a:r>
            <a:r>
              <a:rPr lang="fr-FR" dirty="0"/>
              <a:t> </a:t>
            </a:r>
          </a:p>
        </p:txBody>
      </p:sp>
      <p:cxnSp>
        <p:nvCxnSpPr>
          <p:cNvPr id="44" name="Connecteur droit avec flèche 43">
            <a:extLst>
              <a:ext uri="{FF2B5EF4-FFF2-40B4-BE49-F238E27FC236}">
                <a16:creationId xmlns:a16="http://schemas.microsoft.com/office/drawing/2014/main" id="{FC89783E-FEE6-40F2-8A8C-6CBB49EE4BFD}"/>
              </a:ext>
            </a:extLst>
          </p:cNvPr>
          <p:cNvCxnSpPr>
            <a:stCxn id="41" idx="3"/>
            <a:endCxn id="42" idx="1"/>
          </p:cNvCxnSpPr>
          <p:nvPr/>
        </p:nvCxnSpPr>
        <p:spPr>
          <a:xfrm>
            <a:off x="1099794" y="5056869"/>
            <a:ext cx="245521"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FD797798-772D-4EC9-A501-39E928A954EB}"/>
              </a:ext>
            </a:extLst>
          </p:cNvPr>
          <p:cNvCxnSpPr>
            <a:cxnSpLocks/>
            <a:stCxn id="43" idx="1"/>
            <a:endCxn id="42" idx="3"/>
          </p:cNvCxnSpPr>
          <p:nvPr/>
        </p:nvCxnSpPr>
        <p:spPr>
          <a:xfrm flipH="1">
            <a:off x="1820592" y="5054573"/>
            <a:ext cx="203910" cy="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40073B34-4E56-4405-8840-7D5EF941D85C}"/>
              </a:ext>
            </a:extLst>
          </p:cNvPr>
          <p:cNvSpPr/>
          <p:nvPr/>
        </p:nvSpPr>
        <p:spPr>
          <a:xfrm>
            <a:off x="4007768" y="5296615"/>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B3</a:t>
            </a:r>
          </a:p>
        </p:txBody>
      </p:sp>
      <p:cxnSp>
        <p:nvCxnSpPr>
          <p:cNvPr id="57" name="Connecteur droit avec flèche 56">
            <a:extLst>
              <a:ext uri="{FF2B5EF4-FFF2-40B4-BE49-F238E27FC236}">
                <a16:creationId xmlns:a16="http://schemas.microsoft.com/office/drawing/2014/main" id="{5CA3907F-88ED-49C7-8E10-394BF7F9D723}"/>
              </a:ext>
            </a:extLst>
          </p:cNvPr>
          <p:cNvCxnSpPr>
            <a:cxnSpLocks/>
            <a:stCxn id="43" idx="3"/>
          </p:cNvCxnSpPr>
          <p:nvPr/>
        </p:nvCxnSpPr>
        <p:spPr>
          <a:xfrm flipV="1">
            <a:off x="3143672" y="4689940"/>
            <a:ext cx="861821" cy="364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31C71FD2-C190-4E69-9ED6-15029B3438A6}"/>
              </a:ext>
            </a:extLst>
          </p:cNvPr>
          <p:cNvCxnSpPr>
            <a:cxnSpLocks/>
            <a:stCxn id="43" idx="3"/>
            <a:endCxn id="64" idx="1"/>
          </p:cNvCxnSpPr>
          <p:nvPr/>
        </p:nvCxnSpPr>
        <p:spPr>
          <a:xfrm>
            <a:off x="3143672" y="5054573"/>
            <a:ext cx="861821" cy="1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9AB6F478-E638-4CA2-8572-F1C6F8D69EF7}"/>
              </a:ext>
            </a:extLst>
          </p:cNvPr>
          <p:cNvCxnSpPr>
            <a:cxnSpLocks/>
            <a:stCxn id="43" idx="3"/>
            <a:endCxn id="55" idx="1"/>
          </p:cNvCxnSpPr>
          <p:nvPr/>
        </p:nvCxnSpPr>
        <p:spPr>
          <a:xfrm>
            <a:off x="3143672" y="5054573"/>
            <a:ext cx="864096" cy="424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C755AA9-82A0-471A-98EB-1FAC7762EAB2}"/>
              </a:ext>
            </a:extLst>
          </p:cNvPr>
          <p:cNvSpPr/>
          <p:nvPr/>
        </p:nvSpPr>
        <p:spPr>
          <a:xfrm>
            <a:off x="4005493" y="4484690"/>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B1</a:t>
            </a:r>
          </a:p>
        </p:txBody>
      </p:sp>
      <p:sp>
        <p:nvSpPr>
          <p:cNvPr id="64" name="Rectangle 63">
            <a:extLst>
              <a:ext uri="{FF2B5EF4-FFF2-40B4-BE49-F238E27FC236}">
                <a16:creationId xmlns:a16="http://schemas.microsoft.com/office/drawing/2014/main" id="{9A9F7219-0473-4A12-BD46-C287670DB1C4}"/>
              </a:ext>
            </a:extLst>
          </p:cNvPr>
          <p:cNvSpPr/>
          <p:nvPr/>
        </p:nvSpPr>
        <p:spPr>
          <a:xfrm>
            <a:off x="4005493" y="4887370"/>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B2</a:t>
            </a:r>
          </a:p>
        </p:txBody>
      </p:sp>
      <p:sp>
        <p:nvSpPr>
          <p:cNvPr id="21" name="ZoneTexte 20">
            <a:extLst>
              <a:ext uri="{FF2B5EF4-FFF2-40B4-BE49-F238E27FC236}">
                <a16:creationId xmlns:a16="http://schemas.microsoft.com/office/drawing/2014/main" id="{33F86248-4664-421A-BA10-0898C9CBD455}"/>
              </a:ext>
            </a:extLst>
          </p:cNvPr>
          <p:cNvSpPr txBox="1"/>
          <p:nvPr/>
        </p:nvSpPr>
        <p:spPr>
          <a:xfrm flipH="1">
            <a:off x="3360612" y="2050334"/>
            <a:ext cx="2839352" cy="369332"/>
          </a:xfrm>
          <a:prstGeom prst="rect">
            <a:avLst/>
          </a:prstGeom>
          <a:noFill/>
        </p:spPr>
        <p:txBody>
          <a:bodyPr wrap="square" rtlCol="0">
            <a:spAutoFit/>
          </a:bodyPr>
          <a:lstStyle/>
          <a:p>
            <a:r>
              <a:rPr lang="fr-FR" dirty="0"/>
              <a:t>=sens dépendance</a:t>
            </a:r>
          </a:p>
        </p:txBody>
      </p:sp>
    </p:spTree>
    <p:extLst>
      <p:ext uri="{BB962C8B-B14F-4D97-AF65-F5344CB8AC3E}">
        <p14:creationId xmlns:p14="http://schemas.microsoft.com/office/powerpoint/2010/main" val="11374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dirty="0"/>
              <a:t>Clean coding</a:t>
            </a:r>
            <a:endParaRPr lang="en-GB" dirty="0"/>
          </a:p>
        </p:txBody>
      </p:sp>
      <p:pic>
        <p:nvPicPr>
          <p:cNvPr id="35" name="Image 34">
            <a:extLst>
              <a:ext uri="{FF2B5EF4-FFF2-40B4-BE49-F238E27FC236}">
                <a16:creationId xmlns:a16="http://schemas.microsoft.com/office/drawing/2014/main" id="{E94B877D-8D95-42AA-A7F3-133A32A63D43}"/>
              </a:ext>
            </a:extLst>
          </p:cNvPr>
          <p:cNvPicPr>
            <a:picLocks noChangeAspect="1"/>
          </p:cNvPicPr>
          <p:nvPr/>
        </p:nvPicPr>
        <p:blipFill>
          <a:blip r:embed="rId3">
            <a:lum/>
            <a:alphaModFix/>
          </a:blip>
          <a:srcRect/>
          <a:stretch>
            <a:fillRect/>
          </a:stretch>
        </p:blipFill>
        <p:spPr>
          <a:xfrm>
            <a:off x="4727848" y="1209244"/>
            <a:ext cx="7272808" cy="5059528"/>
          </a:xfrm>
          <a:prstGeom prst="rect">
            <a:avLst/>
          </a:prstGeom>
          <a:noFill/>
          <a:ln cap="flat">
            <a:noFill/>
          </a:ln>
        </p:spPr>
      </p:pic>
      <p:pic>
        <p:nvPicPr>
          <p:cNvPr id="36" name="Picture 2" descr="Afficher l’image source">
            <a:extLst>
              <a:ext uri="{FF2B5EF4-FFF2-40B4-BE49-F238E27FC236}">
                <a16:creationId xmlns:a16="http://schemas.microsoft.com/office/drawing/2014/main" id="{D8BAC621-613C-4BED-9B9B-C8666A19B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926" y="3501007"/>
            <a:ext cx="1296145" cy="129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148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a:xfrm>
            <a:off x="395999" y="396000"/>
            <a:ext cx="3899801" cy="512720"/>
          </a:xfrm>
        </p:spPr>
        <p:txBody>
          <a:bodyPr>
            <a:normAutofit fontScale="90000"/>
          </a:bodyPr>
          <a:lstStyle/>
          <a:p>
            <a:r>
              <a:rPr lang="en-US" dirty="0" err="1"/>
              <a:t>Methodes</a:t>
            </a:r>
            <a:r>
              <a:rPr lang="en-US" dirty="0"/>
              <a:t> et variables</a:t>
            </a:r>
            <a:br>
              <a:rPr lang="en-US" dirty="0"/>
            </a:br>
            <a:endParaRPr lang="pt-PT" dirty="0">
              <a:solidFill>
                <a:schemeClr val="tx1"/>
              </a:solidFill>
            </a:endParaRPr>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7" name="Rectangle 1">
            <a:extLst>
              <a:ext uri="{FF2B5EF4-FFF2-40B4-BE49-F238E27FC236}">
                <a16:creationId xmlns:a16="http://schemas.microsoft.com/office/drawing/2014/main" id="{242503A0-7266-4BCC-BF3A-8690895A45D6}"/>
              </a:ext>
            </a:extLst>
          </p:cNvPr>
          <p:cNvSpPr>
            <a:spLocks noChangeArrowheads="1"/>
          </p:cNvSpPr>
          <p:nvPr/>
        </p:nvSpPr>
        <p:spPr bwMode="auto">
          <a:xfrm>
            <a:off x="7020735" y="1700808"/>
            <a:ext cx="5040560"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80"/>
                </a:solidFill>
                <a:effectLst/>
                <a:latin typeface="Consolas" panose="020B0609020204030204" pitchFamily="49" charset="0"/>
              </a:rPr>
              <a:t>public class </a:t>
            </a:r>
            <a:r>
              <a:rPr kumimoji="0" lang="fr-FR" altLang="fr-FR" sz="1200" b="0" i="0" u="none" strike="noStrike" cap="none" normalizeH="0" baseline="0" dirty="0" err="1">
                <a:ln>
                  <a:noFill/>
                </a:ln>
                <a:solidFill>
                  <a:srgbClr val="000000"/>
                </a:solidFill>
                <a:effectLst/>
                <a:latin typeface="Consolas" panose="020B0609020204030204" pitchFamily="49" charset="0"/>
              </a:rPr>
              <a:t>CleanMe</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longestZeros</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count=</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for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0080"/>
                </a:solidFill>
                <a:effectLst/>
                <a:latin typeface="Consolas" panose="020B0609020204030204" pitchFamily="49" charset="0"/>
              </a:rPr>
              <a:t>char </a:t>
            </a:r>
            <a:r>
              <a:rPr kumimoji="0" lang="fr-FR" altLang="fr-FR" sz="1200" b="0" i="0" u="none" strike="noStrike" cap="none" normalizeH="0" baseline="0" dirty="0">
                <a:ln>
                  <a:noFill/>
                </a:ln>
                <a:solidFill>
                  <a:srgbClr val="000000"/>
                </a:solidFill>
                <a:effectLst/>
                <a:latin typeface="Consolas" panose="020B0609020204030204" pitchFamily="49" charset="0"/>
              </a:rPr>
              <a:t>c : </a:t>
            </a:r>
            <a:r>
              <a:rPr kumimoji="0" lang="fr-FR" altLang="fr-FR" sz="1200" b="0" i="0" u="none" strike="noStrike" cap="none" normalizeH="0" baseline="0" dirty="0" err="1">
                <a:ln>
                  <a:noFill/>
                </a:ln>
                <a:solidFill>
                  <a:srgbClr val="000000"/>
                </a:solidFill>
                <a:effectLst/>
                <a:latin typeface="Consolas" panose="020B0609020204030204" pitchFamily="49" charset="0"/>
              </a:rPr>
              <a:t>str.toCharArray</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if </a:t>
            </a:r>
            <a:r>
              <a:rPr kumimoji="0" lang="fr-FR" altLang="fr-FR" sz="1200" b="0" i="0" u="none" strike="noStrike" cap="none" normalizeH="0" baseline="0" dirty="0">
                <a:ln>
                  <a:noFill/>
                </a:ln>
                <a:solidFill>
                  <a:srgbClr val="000000"/>
                </a:solidFill>
                <a:effectLst/>
                <a:latin typeface="Consolas" panose="020B0609020204030204" pitchFamily="49" charset="0"/>
              </a:rPr>
              <a:t>(c == </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count++;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err="1">
                <a:ln>
                  <a:noFill/>
                </a:ln>
                <a:solidFill>
                  <a:srgbClr val="000080"/>
                </a:solidFill>
                <a:effectLst/>
                <a:latin typeface="Consolas" panose="020B0609020204030204" pitchFamily="49" charset="0"/>
              </a:rPr>
              <a:t>else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count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 = (count &gt;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 ? count :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ans=</a:t>
            </a:r>
            <a:r>
              <a:rPr kumimoji="0" lang="fr-FR" altLang="fr-FR" sz="1200" b="1" i="0" u="none" strike="noStrike" cap="none" normalizeH="0" baseline="0" dirty="0">
                <a:ln>
                  <a:noFill/>
                </a:ln>
                <a:solidFill>
                  <a:srgbClr val="008000"/>
                </a:solidFill>
                <a:effectLst/>
                <a:latin typeface="Consolas" panose="020B0609020204030204" pitchFamily="49" charset="0"/>
              </a:rPr>
              <a:t>" "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if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&gt;</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for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i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i&lt;</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 i++) ans+=</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a:ln>
                  <a:noFill/>
                </a:ln>
                <a:solidFill>
                  <a:srgbClr val="000000"/>
                </a:solidFill>
                <a:effectLst/>
                <a:latin typeface="Consolas" panose="020B0609020204030204" pitchFamily="49" charset="0"/>
              </a:rPr>
              <a:t>ans;</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31DEB9AE-56F2-4879-BDAA-E1C3784D8300}"/>
              </a:ext>
            </a:extLst>
          </p:cNvPr>
          <p:cNvSpPr>
            <a:spLocks noChangeArrowheads="1"/>
          </p:cNvSpPr>
          <p:nvPr/>
        </p:nvSpPr>
        <p:spPr bwMode="auto">
          <a:xfrm>
            <a:off x="304030" y="1488277"/>
            <a:ext cx="5791970" cy="47705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80"/>
                </a:solidFill>
                <a:effectLst/>
                <a:latin typeface="Consolas" panose="020B0609020204030204" pitchFamily="49" charset="0"/>
              </a:rPr>
              <a:t>public class </a:t>
            </a:r>
            <a:r>
              <a:rPr kumimoji="0" lang="fr-FR" altLang="fr-FR" sz="1200" b="0" i="0" u="none" strike="noStrike" cap="none" normalizeH="0" baseline="0" dirty="0" err="1">
                <a:ln>
                  <a:noFill/>
                </a:ln>
                <a:solidFill>
                  <a:srgbClr val="000000"/>
                </a:solidFill>
                <a:effectLst/>
                <a:latin typeface="Consolas" panose="020B0609020204030204" pitchFamily="49" charset="0"/>
              </a:rPr>
              <a:t>CleanMeOptimal</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getPlusgrandZerosDafiles</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max = </a:t>
            </a:r>
            <a:r>
              <a:rPr kumimoji="0" lang="fr-FR" altLang="fr-FR" sz="1200" b="0" i="1" u="none" strike="noStrike" cap="none" normalizeH="0" baseline="0" dirty="0" err="1">
                <a:ln>
                  <a:noFill/>
                </a:ln>
                <a:solidFill>
                  <a:srgbClr val="000000"/>
                </a:solidFill>
                <a:effectLst/>
                <a:latin typeface="Consolas" panose="020B0609020204030204" pitchFamily="49" charset="0"/>
              </a:rPr>
              <a:t>getMaxZerosQuiSenchainent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1" u="none" strike="noStrike" cap="none" normalizeH="0" baseline="0" dirty="0" err="1">
                <a:ln>
                  <a:noFill/>
                </a:ln>
                <a:solidFill>
                  <a:srgbClr val="000000"/>
                </a:solidFill>
                <a:effectLst/>
                <a:latin typeface="Consolas" panose="020B0609020204030204" pitchFamily="49" charset="0"/>
              </a:rPr>
              <a:t>repeteZeroFois</a:t>
            </a:r>
            <a:r>
              <a:rPr kumimoji="0" lang="fr-FR" altLang="fr-FR" sz="1200" b="0" i="0" u="none" strike="noStrike" cap="none" normalizeH="0" baseline="0" dirty="0">
                <a:ln>
                  <a:noFill/>
                </a:ln>
                <a:solidFill>
                  <a:srgbClr val="000000"/>
                </a:solidFill>
                <a:effectLst/>
                <a:latin typeface="Consolas" panose="020B0609020204030204" pitchFamily="49" charset="0"/>
              </a:rPr>
              <a:t>(max);</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repeteZeroFois</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max)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a:ln>
                  <a:noFill/>
                </a:ln>
                <a:solidFill>
                  <a:srgbClr val="000000"/>
                </a:solidFill>
                <a:effectLst/>
                <a:latin typeface="Consolas" panose="020B0609020204030204" pitchFamily="49" charset="0"/>
              </a:rPr>
              <a:t>(max &gt;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.repeat(max) : </a:t>
            </a:r>
            <a:r>
              <a:rPr kumimoji="0" lang="fr-FR" altLang="fr-FR" sz="1200" b="1" i="0" u="none" strike="noStrike" cap="none" normalizeH="0" baseline="0" dirty="0">
                <a:ln>
                  <a:noFill/>
                </a:ln>
                <a:solidFill>
                  <a:srgbClr val="00800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getMaxZerosQuiSenchainent</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max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for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&lt; </a:t>
            </a:r>
            <a:r>
              <a:rPr kumimoji="0" lang="fr-FR" altLang="fr-FR" sz="1200" b="0" i="0" u="none" strike="noStrike" cap="none" normalizeH="0" baseline="0" dirty="0" err="1">
                <a:ln>
                  <a:noFill/>
                </a:ln>
                <a:solidFill>
                  <a:srgbClr val="000000"/>
                </a:solidFill>
                <a:effectLst/>
                <a:latin typeface="Consolas" panose="020B0609020204030204" pitchFamily="49" charset="0"/>
              </a:rPr>
              <a:t>str.length</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if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str.charAt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else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max = </a:t>
            </a:r>
            <a:r>
              <a:rPr kumimoji="0" lang="fr-FR" altLang="fr-FR" sz="1200" b="0" i="0" u="none" strike="noStrike" cap="none" normalizeH="0" baseline="0" dirty="0" err="1">
                <a:ln>
                  <a:noFill/>
                </a:ln>
                <a:solidFill>
                  <a:srgbClr val="000000"/>
                </a:solidFill>
                <a:effectLst/>
                <a:latin typeface="Consolas" panose="020B0609020204030204" pitchFamily="49" charset="0"/>
              </a:rPr>
              <a:t>Math.</a:t>
            </a:r>
            <a:r>
              <a:rPr kumimoji="0" lang="fr-FR" altLang="fr-FR" sz="1200" b="0" i="1" u="none" strike="noStrike" cap="none" normalizeH="0" baseline="0" dirty="0" err="1">
                <a:ln>
                  <a:noFill/>
                </a:ln>
                <a:solidFill>
                  <a:srgbClr val="000000"/>
                </a:solidFill>
                <a:effectLst/>
                <a:latin typeface="Consolas" panose="020B0609020204030204" pitchFamily="49" charset="0"/>
              </a:rPr>
              <a:t>max</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 max);</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a:ln>
                  <a:noFill/>
                </a:ln>
                <a:solidFill>
                  <a:srgbClr val="000000"/>
                </a:solidFill>
                <a:effectLst/>
                <a:latin typeface="Consolas" panose="020B0609020204030204" pitchFamily="49" charset="0"/>
              </a:rPr>
              <a:t>max;</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895B040-747E-4C90-AA61-B218A38A7967}"/>
              </a:ext>
            </a:extLst>
          </p:cNvPr>
          <p:cNvSpPr txBox="1"/>
          <p:nvPr/>
        </p:nvSpPr>
        <p:spPr>
          <a:xfrm>
            <a:off x="395999" y="1124745"/>
            <a:ext cx="9084377" cy="369332"/>
          </a:xfrm>
          <a:prstGeom prst="rect">
            <a:avLst/>
          </a:prstGeom>
          <a:noFill/>
        </p:spPr>
        <p:txBody>
          <a:bodyPr wrap="square" rtlCol="0">
            <a:spAutoFit/>
          </a:bodyPr>
          <a:lstStyle/>
          <a:p>
            <a:r>
              <a:rPr lang="en-US" dirty="0">
                <a:solidFill>
                  <a:schemeClr val="tx1"/>
                </a:solidFill>
              </a:rPr>
              <a:t>good code						bad code</a:t>
            </a:r>
            <a:endParaRPr lang="fr-FR" dirty="0"/>
          </a:p>
        </p:txBody>
      </p:sp>
    </p:spTree>
    <p:extLst>
      <p:ext uri="{BB962C8B-B14F-4D97-AF65-F5344CB8AC3E}">
        <p14:creationId xmlns:p14="http://schemas.microsoft.com/office/powerpoint/2010/main" val="420407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normAutofit/>
          </a:bodyPr>
          <a:lstStyle/>
          <a:p>
            <a:r>
              <a:rPr lang="en-US" dirty="0" err="1"/>
              <a:t>Commentaires</a:t>
            </a:r>
            <a:br>
              <a:rPr lang="en-US" dirty="0"/>
            </a:br>
            <a:r>
              <a:rPr lang="en-US" dirty="0">
                <a:solidFill>
                  <a:schemeClr val="tx1"/>
                </a:solidFill>
              </a:rPr>
              <a:t>good code (</a:t>
            </a:r>
            <a:r>
              <a:rPr lang="en-US" dirty="0" err="1">
                <a:solidFill>
                  <a:schemeClr val="tx1"/>
                </a:solidFill>
              </a:rPr>
              <a:t>sauf</a:t>
            </a:r>
            <a:r>
              <a:rPr lang="en-US" dirty="0">
                <a:solidFill>
                  <a:schemeClr val="tx1"/>
                </a:solidFill>
              </a:rPr>
              <a:t> </a:t>
            </a:r>
            <a:r>
              <a:rPr lang="en-US" dirty="0" err="1">
                <a:solidFill>
                  <a:schemeClr val="tx1"/>
                </a:solidFill>
              </a:rPr>
              <a:t>commentaire</a:t>
            </a:r>
            <a:r>
              <a:rPr lang="en-US" dirty="0">
                <a:solidFill>
                  <a:schemeClr val="tx1"/>
                </a:solidFill>
              </a:rPr>
              <a:t> et </a:t>
            </a:r>
            <a:r>
              <a:rPr lang="en-US" dirty="0" err="1">
                <a:solidFill>
                  <a:schemeClr val="tx1"/>
                </a:solidFill>
              </a:rPr>
              <a:t>return+changement</a:t>
            </a:r>
            <a:r>
              <a:rPr lang="en-US" dirty="0">
                <a:solidFill>
                  <a:schemeClr val="tx1"/>
                </a:solidFill>
              </a:rPr>
              <a:t> d’état)</a:t>
            </a:r>
            <a:endParaRPr lang="pt-PT" dirty="0">
              <a:solidFill>
                <a:schemeClr val="tx1"/>
              </a:solidFill>
            </a:endParaRPr>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5" name="Rectangle 2">
            <a:extLst>
              <a:ext uri="{FF2B5EF4-FFF2-40B4-BE49-F238E27FC236}">
                <a16:creationId xmlns:a16="http://schemas.microsoft.com/office/drawing/2014/main" id="{15CE5DBE-BBF8-41FA-B3F9-8170135CF3F4}"/>
              </a:ext>
            </a:extLst>
          </p:cNvPr>
          <p:cNvSpPr>
            <a:spLocks noChangeArrowheads="1"/>
          </p:cNvSpPr>
          <p:nvPr/>
        </p:nvSpPr>
        <p:spPr bwMode="auto">
          <a:xfrm>
            <a:off x="191344" y="1921187"/>
            <a:ext cx="11314316"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808000"/>
                </a:solidFill>
                <a:effectLst/>
                <a:latin typeface="Consolas" panose="020B0609020204030204" pitchFamily="49" charset="0"/>
              </a:rPr>
              <a:t>@Transactional</a:t>
            </a:r>
            <a:br>
              <a:rPr kumimoji="0" lang="fr-FR" altLang="fr-FR" sz="1200" b="0" i="0" u="none" strike="noStrike" cap="none" normalizeH="0" baseline="0" dirty="0">
                <a:ln>
                  <a:noFill/>
                </a:ln>
                <a:solidFill>
                  <a:srgbClr val="808000"/>
                </a:solidFill>
                <a:effectLst/>
                <a:latin typeface="Consolas" panose="020B0609020204030204" pitchFamily="49" charset="0"/>
              </a:rPr>
            </a:br>
            <a:r>
              <a:rPr kumimoji="0" lang="fr-FR" altLang="fr-FR" sz="1200" b="0" i="0" u="none" strike="noStrike" cap="none" normalizeH="0" baseline="0" dirty="0">
                <a:ln>
                  <a:noFill/>
                </a:ln>
                <a:solidFill>
                  <a:srgbClr val="808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creerCompteEtEnvoiMailConfirmation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logger</a:t>
            </a:r>
            <a:r>
              <a:rPr kumimoji="0" lang="fr-FR" altLang="fr-FR" sz="1200" b="0" i="0" u="none" strike="noStrike" cap="none" normalizeH="0" baseline="0" dirty="0" err="1">
                <a:ln>
                  <a:noFill/>
                </a:ln>
                <a:solidFill>
                  <a:srgbClr val="000000"/>
                </a:solidFill>
                <a:effectLst/>
                <a:latin typeface="Consolas" panose="020B0609020204030204" pitchFamily="49" charset="0"/>
              </a:rPr>
              <a:t>.debug</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compteCreationDTO.toString</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compteCreationDTO.getNom</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eleve.setEmail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eleveRepository</a:t>
            </a:r>
            <a:r>
              <a:rPr kumimoji="0" lang="fr-FR" altLang="fr-FR" sz="1200" b="0" i="0" u="none" strike="noStrike" cap="none" normalizeH="0" baseline="0" dirty="0" err="1">
                <a:ln>
                  <a:noFill/>
                </a:ln>
                <a:solidFill>
                  <a:srgbClr val="000000"/>
                </a:solidFill>
                <a:effectLst/>
                <a:latin typeface="Consolas" panose="020B0609020204030204" pitchFamily="49" charset="0"/>
              </a:rPr>
              <a:t>.createEleve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envoyer email </a:t>
            </a:r>
            <a:br>
              <a:rPr kumimoji="0" lang="fr-FR" altLang="fr-FR" sz="1200" b="0" i="1" u="none" strike="noStrike" cap="none" normalizeH="0" baseline="0" dirty="0">
                <a:ln>
                  <a:noFill/>
                </a:ln>
                <a:solidFill>
                  <a:srgbClr val="80808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"Bonjour %s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"Merci de vous être inscrit sur </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Votre email est bien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"Si vous avez reçu ce mail par erreur vous pouvez l'ignorer.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"Pour confirmer votre inscription cliquez ici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err="1">
                <a:ln>
                  <a:noFill/>
                </a:ln>
                <a:solidFill>
                  <a:srgbClr val="000000"/>
                </a:solidFill>
                <a:effectLst/>
                <a:latin typeface="Consolas" panose="020B0609020204030204" pitchFamily="49" charset="0"/>
              </a:rPr>
              <a:t>String.</a:t>
            </a:r>
            <a:r>
              <a:rPr kumimoji="0" lang="fr-FR" altLang="fr-FR" sz="1200" b="0" i="1" u="none" strike="noStrike" cap="none" normalizeH="0" baseline="0" dirty="0" err="1">
                <a:ln>
                  <a:noFill/>
                </a:ln>
                <a:solidFill>
                  <a:srgbClr val="000000"/>
                </a:solidFill>
                <a:effectLst/>
                <a:latin typeface="Consolas" panose="020B0609020204030204" pitchFamily="49" charset="0"/>
              </a:rPr>
              <a:t>format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urlAFAIRE</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mailSender.sendTextEmail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Arrays.</a:t>
            </a:r>
            <a:r>
              <a:rPr kumimoji="0" lang="fr-FR" altLang="fr-FR" sz="1200" b="0" i="1" u="none" strike="noStrike" cap="none" normalizeH="0" baseline="0" dirty="0" err="1">
                <a:ln>
                  <a:noFill/>
                </a:ln>
                <a:solidFill>
                  <a:srgbClr val="000000"/>
                </a:solidFill>
                <a:effectLst/>
                <a:latin typeface="Consolas" panose="020B0609020204030204" pitchFamily="49" charset="0"/>
              </a:rPr>
              <a:t>asList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 confirmez votre inscription"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9" name="Interdiction 8">
            <a:extLst>
              <a:ext uri="{FF2B5EF4-FFF2-40B4-BE49-F238E27FC236}">
                <a16:creationId xmlns:a16="http://schemas.microsoft.com/office/drawing/2014/main" id="{ECB27D64-4519-4CB8-AD93-4B5CBFE418F2}"/>
              </a:ext>
            </a:extLst>
          </p:cNvPr>
          <p:cNvSpPr/>
          <p:nvPr/>
        </p:nvSpPr>
        <p:spPr>
          <a:xfrm>
            <a:off x="1703512" y="3597419"/>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Interdiction 9">
            <a:extLst>
              <a:ext uri="{FF2B5EF4-FFF2-40B4-BE49-F238E27FC236}">
                <a16:creationId xmlns:a16="http://schemas.microsoft.com/office/drawing/2014/main" id="{7F15BE4B-F509-431E-B6EE-C23F19FD6802}"/>
              </a:ext>
            </a:extLst>
          </p:cNvPr>
          <p:cNvSpPr/>
          <p:nvPr/>
        </p:nvSpPr>
        <p:spPr>
          <a:xfrm>
            <a:off x="736114" y="3068960"/>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73578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err="1"/>
              <a:t>Extraire</a:t>
            </a:r>
            <a:r>
              <a:rPr lang="en-US" dirty="0"/>
              <a:t> </a:t>
            </a:r>
            <a:r>
              <a:rPr lang="en-US" dirty="0" err="1"/>
              <a:t>jusqu’au</a:t>
            </a:r>
            <a:r>
              <a:rPr lang="en-US" dirty="0"/>
              <a:t> bout</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4" name="Rectangle 1">
            <a:extLst>
              <a:ext uri="{FF2B5EF4-FFF2-40B4-BE49-F238E27FC236}">
                <a16:creationId xmlns:a16="http://schemas.microsoft.com/office/drawing/2014/main" id="{F69C330C-07E2-4C7F-B380-F87D00842B1D}"/>
              </a:ext>
            </a:extLst>
          </p:cNvPr>
          <p:cNvSpPr>
            <a:spLocks noChangeArrowheads="1"/>
          </p:cNvSpPr>
          <p:nvPr/>
        </p:nvSpPr>
        <p:spPr bwMode="auto">
          <a:xfrm>
            <a:off x="395999" y="905046"/>
            <a:ext cx="6132049" cy="54938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1" i="0" u="none" strike="noStrike" cap="none" normalizeH="0" baseline="0" dirty="0">
                <a:ln>
                  <a:noFill/>
                </a:ln>
                <a:solidFill>
                  <a:srgbClr val="000080"/>
                </a:solidFill>
                <a:effectLst/>
                <a:latin typeface="Consolas" panose="020B0609020204030204" pitchFamily="49" charset="0"/>
              </a:rPr>
              <a:t>public class </a:t>
            </a:r>
            <a:r>
              <a:rPr kumimoji="0" lang="fr-FR" altLang="fr-FR" sz="900" b="0" i="0" u="none" strike="noStrike" cap="none" normalizeH="0" baseline="0" dirty="0" err="1">
                <a:ln>
                  <a:noFill/>
                </a:ln>
                <a:solidFill>
                  <a:srgbClr val="000000"/>
                </a:solidFill>
                <a:effectLst/>
                <a:latin typeface="Consolas" panose="020B0609020204030204" pitchFamily="49" charset="0"/>
              </a:rPr>
              <a:t>SymbolReplacer</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final </a:t>
            </a:r>
            <a:r>
              <a:rPr kumimoji="0" lang="fr-FR" altLang="fr-FR" sz="900" b="0" i="0" u="none" strike="noStrike" cap="none" normalizeH="0" baseline="0" dirty="0">
                <a:ln>
                  <a:noFill/>
                </a:ln>
                <a:solidFill>
                  <a:srgbClr val="000000"/>
                </a:solidFill>
                <a:effectLst/>
                <a:latin typeface="Consolas" panose="020B0609020204030204" pitchFamily="49" charset="0"/>
              </a:rPr>
              <a:t>Matcher </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protected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List&lt;String&gt; </a:t>
            </a:r>
            <a:r>
              <a:rPr kumimoji="0" lang="fr-FR" altLang="fr-FR" sz="9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new </a:t>
            </a:r>
            <a:r>
              <a:rPr kumimoji="0" lang="fr-FR" altLang="fr-FR" sz="900" b="0" i="0" u="none" strike="noStrike" cap="none" normalizeH="0" baseline="0" dirty="0" err="1">
                <a:ln>
                  <a:noFill/>
                </a:ln>
                <a:solidFill>
                  <a:srgbClr val="000000"/>
                </a:solidFill>
                <a:effectLst/>
                <a:latin typeface="Consolas" panose="020B0609020204030204" pitchFamily="49" charset="0"/>
              </a:rPr>
              <a:t>ArrayList</a:t>
            </a:r>
            <a:r>
              <a:rPr kumimoji="0" lang="fr-FR" altLang="fr-FR" sz="900" b="0" i="0" u="none" strike="noStrike" cap="none" normalizeH="0" baseline="0" dirty="0">
                <a:ln>
                  <a:noFill/>
                </a:ln>
                <a:solidFill>
                  <a:srgbClr val="000000"/>
                </a:solidFill>
                <a:effectLst/>
                <a:latin typeface="Consolas" panose="020B0609020204030204" pitchFamily="49" charset="0"/>
              </a:rPr>
              <a:t>&lt;String&gt;();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Pattern </a:t>
            </a:r>
            <a:r>
              <a:rPr kumimoji="0" lang="fr-FR" altLang="fr-FR" sz="900" b="1" i="0" u="none" strike="noStrike" cap="none" normalizeH="0" baseline="0" dirty="0" err="1">
                <a:ln>
                  <a:noFill/>
                </a:ln>
                <a:solidFill>
                  <a:srgbClr val="660E7A"/>
                </a:solidFill>
                <a:effectLst/>
                <a:latin typeface="Consolas" panose="020B0609020204030204" pitchFamily="49" charset="0"/>
              </a:rPr>
              <a:t>symbolPattern</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Pattern.</a:t>
            </a:r>
            <a:r>
              <a:rPr kumimoji="0" lang="fr-FR" altLang="fr-FR" sz="900" b="0" i="1" u="none" strike="noStrike" cap="none" normalizeH="0" baseline="0" dirty="0" err="1">
                <a:ln>
                  <a:noFill/>
                </a:ln>
                <a:solidFill>
                  <a:srgbClr val="000000"/>
                </a:solidFill>
                <a:effectLst/>
                <a:latin typeface="Consolas" panose="020B0609020204030204" pitchFamily="49" charset="0"/>
              </a:rPr>
              <a:t>compile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a:t>
            </a:r>
            <a:r>
              <a:rPr kumimoji="0" lang="fr-FR" altLang="fr-FR" sz="900" b="1" i="0" u="none" strike="noStrike" cap="none" normalizeH="0" baseline="0" dirty="0">
                <a:ln>
                  <a:noFill/>
                </a:ln>
                <a:solidFill>
                  <a:srgbClr val="00008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$([a-zA-Z]</a:t>
            </a:r>
            <a:r>
              <a:rPr kumimoji="0" lang="fr-FR" altLang="fr-FR" sz="900" b="1" i="0" u="none" strike="noStrike" cap="none" normalizeH="0" baseline="0" dirty="0">
                <a:ln>
                  <a:noFill/>
                </a:ln>
                <a:solidFill>
                  <a:srgbClr val="00008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w*)"</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SymbolReplacer</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this</a:t>
            </a:r>
            <a:r>
              <a:rPr kumimoji="0" lang="fr-FR" altLang="fr-FR" sz="900" b="0" i="0" u="none" strike="noStrike" cap="none" normalizeH="0" baseline="0" dirty="0" err="1">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this</a:t>
            </a:r>
            <a:r>
              <a:rPr kumimoji="0" lang="fr-FR" altLang="fr-FR" sz="900" b="0" i="0" u="none" strike="noStrike" cap="none" normalizeH="0" baseline="0" dirty="0" err="1">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symbolPattern</a:t>
            </a:r>
            <a:r>
              <a:rPr kumimoji="0" lang="fr-FR" altLang="fr-FR" sz="900" b="0" i="0" u="none" strike="noStrike" cap="none" normalizeH="0" baseline="0" dirty="0" err="1">
                <a:ln>
                  <a:noFill/>
                </a:ln>
                <a:solidFill>
                  <a:srgbClr val="000000"/>
                </a:solidFill>
                <a:effectLst/>
                <a:latin typeface="Consolas" panose="020B0609020204030204" pitchFamily="49" charset="0"/>
              </a:rPr>
              <a:t>.matcher</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000080"/>
                </a:solidFill>
                <a:effectLst/>
                <a:latin typeface="Consolas" panose="020B0609020204030204" pitchFamily="49" charset="0"/>
              </a:rPr>
              <a:t>this</a:t>
            </a:r>
            <a:r>
              <a:rPr kumimoji="0" lang="fr-FR" altLang="fr-FR" sz="900" b="0" i="0" u="none" strike="noStrike" cap="none" normalizeH="0" baseline="0" dirty="0" err="1">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replaceAllIfEligible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while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0" i="0" u="none" strike="noStrike" cap="none" normalizeH="0" baseline="0" dirty="0" err="1">
                <a:ln>
                  <a:noFill/>
                </a:ln>
                <a:solidFill>
                  <a:srgbClr val="000000"/>
                </a:solidFill>
                <a:effectLst/>
                <a:latin typeface="Consolas" panose="020B0609020204030204" pitchFamily="49" charset="0"/>
              </a:rPr>
              <a:t>.find</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 </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0" i="0" u="none" strike="noStrike" cap="none" normalizeH="0" baseline="0" dirty="0" err="1">
                <a:ln>
                  <a:noFill/>
                </a:ln>
                <a:solidFill>
                  <a:srgbClr val="000000"/>
                </a:solidFill>
                <a:effectLst/>
                <a:latin typeface="Consolas" panose="020B0609020204030204" pitchFamily="49" charset="0"/>
              </a:rPr>
              <a:t>.group</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a:ln>
                  <a:noFill/>
                </a:ln>
                <a:solidFill>
                  <a:srgbClr val="0000FF"/>
                </a:solidFill>
                <a:effectLst/>
                <a:latin typeface="Consolas" panose="020B0609020204030204" pitchFamily="49" charset="0"/>
              </a:rPr>
              <a:t>1</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replaceIfEligible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replaceIfEligible</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if </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isMustBeReplaced</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return</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addToAlreadyListAndDoReplacement</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addToAlreadyListAndDoReplacement</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900" b="0" i="0" u="none" strike="noStrike" cap="none" normalizeH="0" baseline="0" dirty="0" err="1">
                <a:ln>
                  <a:noFill/>
                </a:ln>
                <a:solidFill>
                  <a:srgbClr val="000000"/>
                </a:solidFill>
                <a:effectLst/>
                <a:latin typeface="Consolas" panose="020B0609020204030204" pitchFamily="49" charset="0"/>
              </a:rPr>
              <a:t>.add</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replaceInStringToReplace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symbolName,translate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replaceInStringToReplace</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String </a:t>
            </a:r>
            <a:r>
              <a:rPr kumimoji="0" lang="fr-FR" altLang="fr-FR" sz="900" b="0" i="0" u="none" strike="noStrike" cap="none" normalizeH="0" baseline="0" dirty="0" err="1">
                <a:ln>
                  <a:noFill/>
                </a:ln>
                <a:solidFill>
                  <a:srgbClr val="000000"/>
                </a:solidFill>
                <a:effectLst/>
                <a:latin typeface="Consolas" panose="020B0609020204030204" pitchFamily="49" charset="0"/>
              </a:rPr>
              <a:t>translatedSymbol</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err="1">
                <a:ln>
                  <a:noFill/>
                </a:ln>
                <a:solidFill>
                  <a:srgbClr val="000000"/>
                </a:solidFill>
                <a:effectLst/>
                <a:latin typeface="Consolas" panose="020B0609020204030204" pitchFamily="49" charset="0"/>
              </a:rPr>
              <a:t>.replace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translatedSymbol</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boolean</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isMustBeReplaced</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return </a:t>
            </a:r>
            <a:r>
              <a:rPr kumimoji="0" lang="fr-FR" altLang="fr-FR" sz="900" b="0" i="0" u="none" strike="noStrike" cap="none" normalizeH="0" baseline="0" dirty="0" err="1">
                <a:ln>
                  <a:noFill/>
                </a:ln>
                <a:solidFill>
                  <a:srgbClr val="000000"/>
                </a:solidFill>
                <a:effectLst/>
                <a:latin typeface="Consolas" panose="020B0609020204030204" pitchFamily="49" charset="0"/>
              </a:rPr>
              <a:t>getSymbol</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 </a:t>
            </a:r>
            <a:r>
              <a:rPr kumimoji="0" lang="fr-FR" altLang="fr-FR" sz="900" b="1" i="0" u="none" strike="noStrike" cap="none" normalizeH="0" baseline="0" dirty="0" err="1">
                <a:ln>
                  <a:noFill/>
                </a:ln>
                <a:solidFill>
                  <a:srgbClr val="000080"/>
                </a:solidFill>
                <a:effectLst/>
                <a:latin typeface="Consolas" panose="020B0609020204030204" pitchFamily="49" charset="0"/>
              </a:rPr>
              <a:t>null</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&amp;&amp; !</a:t>
            </a:r>
            <a:r>
              <a:rPr kumimoji="0" lang="fr-FR" altLang="fr-FR" sz="9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900" b="0" i="0" u="none" strike="noStrike" cap="none" normalizeH="0" baseline="0" dirty="0" err="1">
                <a:ln>
                  <a:noFill/>
                </a:ln>
                <a:solidFill>
                  <a:srgbClr val="000000"/>
                </a:solidFill>
                <a:effectLst/>
                <a:latin typeface="Consolas" panose="020B0609020204030204" pitchFamily="49" charset="0"/>
              </a:rPr>
              <a:t>.contains</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5C4BD794-D89A-4C6A-9F78-9123DB0B0A80}"/>
              </a:ext>
            </a:extLst>
          </p:cNvPr>
          <p:cNvSpPr txBox="1">
            <a:spLocks/>
          </p:cNvSpPr>
          <p:nvPr/>
        </p:nvSpPr>
        <p:spPr>
          <a:xfrm>
            <a:off x="551384" y="764800"/>
            <a:ext cx="11520000" cy="86400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good code						bad code</a:t>
            </a:r>
            <a:endParaRPr lang="pt-PT" dirty="0">
              <a:solidFill>
                <a:schemeClr val="tx1"/>
              </a:solidFill>
            </a:endParaRPr>
          </a:p>
        </p:txBody>
      </p:sp>
      <p:sp>
        <p:nvSpPr>
          <p:cNvPr id="5" name="Rectangle 2">
            <a:extLst>
              <a:ext uri="{FF2B5EF4-FFF2-40B4-BE49-F238E27FC236}">
                <a16:creationId xmlns:a16="http://schemas.microsoft.com/office/drawing/2014/main" id="{9C95BC86-F7C1-4AEF-9DC7-9F10F7FF5AFE}"/>
              </a:ext>
            </a:extLst>
          </p:cNvPr>
          <p:cNvSpPr>
            <a:spLocks noChangeArrowheads="1"/>
          </p:cNvSpPr>
          <p:nvPr/>
        </p:nvSpPr>
        <p:spPr bwMode="auto">
          <a:xfrm>
            <a:off x="5447928" y="1062022"/>
            <a:ext cx="7416824" cy="34470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nsolas" panose="020B0609020204030204" pitchFamily="49" charset="0"/>
              </a:rPr>
              <a:t>public class </a:t>
            </a:r>
            <a:r>
              <a:rPr kumimoji="0" lang="fr-FR" altLang="fr-FR" sz="1000" b="0" i="0" u="none" strike="noStrike" cap="none" normalizeH="0" baseline="0" dirty="0" err="1">
                <a:ln>
                  <a:noFill/>
                </a:ln>
                <a:solidFill>
                  <a:srgbClr val="000000"/>
                </a:solidFill>
                <a:effectLst/>
                <a:latin typeface="Consolas" panose="020B0609020204030204" pitchFamily="49" charset="0"/>
              </a:rPr>
              <a:t>SymbolReplacerBad</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protected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String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protected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List&lt;String&gt; </a:t>
            </a:r>
            <a:r>
              <a:rPr kumimoji="0" lang="fr-FR" altLang="fr-FR" sz="10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1000" b="1" i="0" u="none" strike="noStrike" cap="none" normalizeH="0" baseline="0" dirty="0">
                <a:ln>
                  <a:noFill/>
                </a:ln>
                <a:solidFill>
                  <a:srgbClr val="660E7A"/>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err="1">
                <a:ln>
                  <a:noFill/>
                </a:ln>
                <a:solidFill>
                  <a:srgbClr val="000000"/>
                </a:solidFill>
                <a:effectLst/>
                <a:latin typeface="Consolas" panose="020B0609020204030204" pitchFamily="49" charset="0"/>
              </a:rPr>
              <a:t>ArrayList</a:t>
            </a:r>
            <a:r>
              <a:rPr kumimoji="0" lang="fr-FR" altLang="fr-FR" sz="1000" b="0" i="0" u="none" strike="noStrike" cap="none" normalizeH="0" baseline="0" dirty="0">
                <a:ln>
                  <a:noFill/>
                </a:ln>
                <a:solidFill>
                  <a:srgbClr val="000000"/>
                </a:solidFill>
                <a:effectLst/>
                <a:latin typeface="Consolas" panose="020B0609020204030204" pitchFamily="49" charset="0"/>
              </a:rPr>
              <a:t>&lt;String&gt;();</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SymbolReplacerBad</a:t>
            </a:r>
            <a:r>
              <a:rPr kumimoji="0" lang="fr-FR" altLang="fr-FR" sz="1000" b="0" i="0" u="none" strike="noStrike" cap="none" normalizeH="0" baseline="0" dirty="0">
                <a:ln>
                  <a:noFill/>
                </a:ln>
                <a:solidFill>
                  <a:srgbClr val="000000"/>
                </a:solidFill>
                <a:effectLst/>
                <a:latin typeface="Consolas" panose="020B0609020204030204" pitchFamily="49" charset="0"/>
              </a:rPr>
              <a:t>(String s)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this</a:t>
            </a:r>
            <a:r>
              <a:rPr kumimoji="0" lang="fr-FR" altLang="fr-FR" sz="1000" b="0" i="0" u="none" strike="noStrike" cap="none" normalizeH="0" baseline="0" dirty="0" err="1">
                <a:ln>
                  <a:noFill/>
                </a:ln>
                <a:solidFill>
                  <a:srgbClr val="000000"/>
                </a:solidFill>
                <a:effectLst/>
                <a:latin typeface="Consolas" panose="020B0609020204030204" pitchFamily="49" charset="0"/>
              </a:rPr>
              <a:t>.</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1" i="0" u="none" strike="noStrike" cap="none" normalizeH="0" baseline="0" dirty="0">
                <a:ln>
                  <a:noFill/>
                </a:ln>
                <a:solidFill>
                  <a:srgbClr val="660E7A"/>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s;</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String replace()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Pattern </a:t>
            </a:r>
            <a:r>
              <a:rPr kumimoji="0" lang="fr-FR" altLang="fr-FR" sz="1000" b="0" i="0" u="none" strike="noStrike" cap="none" normalizeH="0" baseline="0" dirty="0" err="1">
                <a:ln>
                  <a:noFill/>
                </a:ln>
                <a:solidFill>
                  <a:srgbClr val="000000"/>
                </a:solidFill>
                <a:effectLst/>
                <a:latin typeface="Consolas" panose="020B0609020204030204" pitchFamily="49" charset="0"/>
              </a:rPr>
              <a:t>symbolPattern</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Pattern.</a:t>
            </a:r>
            <a:r>
              <a:rPr kumimoji="0" lang="fr-FR" altLang="fr-FR" sz="1000" b="0" i="1" u="none" strike="noStrike" cap="none" normalizeH="0" baseline="0" dirty="0" err="1">
                <a:ln>
                  <a:noFill/>
                </a:ln>
                <a:solidFill>
                  <a:srgbClr val="000000"/>
                </a:solidFill>
                <a:effectLst/>
                <a:latin typeface="Consolas" panose="020B0609020204030204" pitchFamily="49" charset="0"/>
              </a:rPr>
              <a:t>compile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a:t>
            </a:r>
            <a:r>
              <a:rPr kumimoji="0" lang="fr-FR" altLang="fr-FR" sz="1000" b="1" i="0" u="none" strike="noStrike" cap="none" normalizeH="0" baseline="0" dirty="0">
                <a:ln>
                  <a:noFill/>
                </a:ln>
                <a:solidFill>
                  <a:srgbClr val="00008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$([a-zA-Z]</a:t>
            </a:r>
            <a:r>
              <a:rPr kumimoji="0" lang="fr-FR" altLang="fr-FR" sz="1000" b="1" i="0" u="none" strike="noStrike" cap="none" normalizeH="0" baseline="0" dirty="0">
                <a:ln>
                  <a:noFill/>
                </a:ln>
                <a:solidFill>
                  <a:srgbClr val="00008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w*)"</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Matcher </a:t>
            </a:r>
            <a:r>
              <a:rPr kumimoji="0" lang="fr-FR" altLang="fr-FR" sz="1000" b="0" i="0" u="none" strike="noStrike" cap="none" normalizeH="0" baseline="0" dirty="0" err="1">
                <a:ln>
                  <a:noFill/>
                </a:ln>
                <a:solidFill>
                  <a:srgbClr val="000000"/>
                </a:solidFill>
                <a:effectLst/>
                <a:latin typeface="Consolas" panose="020B0609020204030204" pitchFamily="49" charset="0"/>
              </a:rPr>
              <a:t>symbolMatcher</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symbolPattern.matcher</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while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symbolMatcher.find</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String </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symbolMatcher.group</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a:ln>
                  <a:noFill/>
                </a:ln>
                <a:solidFill>
                  <a:srgbClr val="0000FF"/>
                </a:solidFill>
                <a:effectLst/>
                <a:latin typeface="Consolas" panose="020B0609020204030204" pitchFamily="49" charset="0"/>
              </a:rPr>
              <a:t>1</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if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getSymbol</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1" i="0" u="none" strike="noStrike" cap="none" normalizeH="0" baseline="0" dirty="0" err="1">
                <a:ln>
                  <a:noFill/>
                </a:ln>
                <a:solidFill>
                  <a:srgbClr val="000080"/>
                </a:solidFill>
                <a:effectLst/>
                <a:latin typeface="Consolas" panose="020B0609020204030204" pitchFamily="49" charset="0"/>
              </a:rPr>
              <a:t>null</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&amp;&amp; !</a:t>
            </a:r>
            <a:r>
              <a:rPr kumimoji="0" lang="fr-FR" altLang="fr-FR" sz="10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1000" b="0" i="0" u="none" strike="noStrike" cap="none" normalizeH="0" baseline="0" dirty="0" err="1">
                <a:ln>
                  <a:noFill/>
                </a:ln>
                <a:solidFill>
                  <a:srgbClr val="000000"/>
                </a:solidFill>
                <a:effectLst/>
                <a:latin typeface="Consolas" panose="020B0609020204030204" pitchFamily="49" charset="0"/>
              </a:rPr>
              <a:t>.contains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1000" b="0" i="0" u="none" strike="noStrike" cap="none" normalizeH="0" baseline="0" dirty="0" err="1">
                <a:ln>
                  <a:noFill/>
                </a:ln>
                <a:solidFill>
                  <a:srgbClr val="000000"/>
                </a:solidFill>
                <a:effectLst/>
                <a:latin typeface="Consolas" panose="020B0609020204030204" pitchFamily="49" charset="0"/>
              </a:rPr>
              <a:t>.add</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1" i="0" u="none" strike="noStrike" cap="none" normalizeH="0" baseline="0" dirty="0">
                <a:ln>
                  <a:noFill/>
                </a:ln>
                <a:solidFill>
                  <a:srgbClr val="660E7A"/>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err="1">
                <a:ln>
                  <a:noFill/>
                </a:ln>
                <a:solidFill>
                  <a:srgbClr val="000000"/>
                </a:solidFill>
                <a:effectLst/>
                <a:latin typeface="Consolas" panose="020B0609020204030204" pitchFamily="49" charset="0"/>
              </a:rPr>
              <a:t>.replace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translate(</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return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532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normAutofit/>
          </a:bodyPr>
          <a:lstStyle/>
          <a:p>
            <a:r>
              <a:rPr lang="en-US" dirty="0"/>
              <a:t>CQS</a:t>
            </a:r>
            <a:br>
              <a:rPr lang="en-US" dirty="0"/>
            </a:br>
            <a:r>
              <a:rPr lang="en-US" dirty="0">
                <a:solidFill>
                  <a:schemeClr val="tx1"/>
                </a:solidFill>
              </a:rPr>
              <a:t>Command-Query-Separation</a:t>
            </a:r>
            <a:endParaRPr lang="pt-PT" dirty="0">
              <a:solidFill>
                <a:schemeClr val="tx1"/>
              </a:solidFill>
            </a:endParaRPr>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5" name="Rectangle 2">
            <a:extLst>
              <a:ext uri="{FF2B5EF4-FFF2-40B4-BE49-F238E27FC236}">
                <a16:creationId xmlns:a16="http://schemas.microsoft.com/office/drawing/2014/main" id="{15CE5DBE-BBF8-41FA-B3F9-8170135CF3F4}"/>
              </a:ext>
            </a:extLst>
          </p:cNvPr>
          <p:cNvSpPr>
            <a:spLocks noChangeArrowheads="1"/>
          </p:cNvSpPr>
          <p:nvPr/>
        </p:nvSpPr>
        <p:spPr bwMode="auto">
          <a:xfrm>
            <a:off x="191344" y="1921187"/>
            <a:ext cx="11314316"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808000"/>
                </a:solidFill>
                <a:effectLst/>
                <a:latin typeface="Consolas" panose="020B0609020204030204" pitchFamily="49" charset="0"/>
              </a:rPr>
              <a:t>@Transactional</a:t>
            </a:r>
            <a:br>
              <a:rPr kumimoji="0" lang="fr-FR" altLang="fr-FR" sz="1200" b="0" i="0" u="none" strike="noStrike" cap="none" normalizeH="0" baseline="0" dirty="0">
                <a:ln>
                  <a:noFill/>
                </a:ln>
                <a:solidFill>
                  <a:srgbClr val="808000"/>
                </a:solidFill>
                <a:effectLst/>
                <a:latin typeface="Consolas" panose="020B0609020204030204" pitchFamily="49" charset="0"/>
              </a:rPr>
            </a:br>
            <a:r>
              <a:rPr kumimoji="0" lang="fr-FR" altLang="fr-FR" sz="1200" b="0" i="0" u="none" strike="noStrike" cap="none" normalizeH="0" baseline="0" dirty="0">
                <a:ln>
                  <a:noFill/>
                </a:ln>
                <a:solidFill>
                  <a:srgbClr val="808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creerCompteEtEnvoiMailConfirmation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logger</a:t>
            </a:r>
            <a:r>
              <a:rPr kumimoji="0" lang="fr-FR" altLang="fr-FR" sz="1200" b="0" i="0" u="none" strike="noStrike" cap="none" normalizeH="0" baseline="0" dirty="0" err="1">
                <a:ln>
                  <a:noFill/>
                </a:ln>
                <a:solidFill>
                  <a:srgbClr val="000000"/>
                </a:solidFill>
                <a:effectLst/>
                <a:latin typeface="Consolas" panose="020B0609020204030204" pitchFamily="49" charset="0"/>
              </a:rPr>
              <a:t>.debug</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compteCreationDTO.toString</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compteCreationDTO.getNom</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eleve.setEmail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eleveRepository</a:t>
            </a:r>
            <a:r>
              <a:rPr kumimoji="0" lang="fr-FR" altLang="fr-FR" sz="1200" b="0" i="0" u="none" strike="noStrike" cap="none" normalizeH="0" baseline="0" dirty="0" err="1">
                <a:ln>
                  <a:noFill/>
                </a:ln>
                <a:solidFill>
                  <a:srgbClr val="000000"/>
                </a:solidFill>
                <a:effectLst/>
                <a:latin typeface="Consolas" panose="020B0609020204030204" pitchFamily="49" charset="0"/>
              </a:rPr>
              <a:t>.createEleve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envoyer email </a:t>
            </a:r>
            <a:br>
              <a:rPr kumimoji="0" lang="fr-FR" altLang="fr-FR" sz="1200" b="0" i="1" u="none" strike="noStrike" cap="none" normalizeH="0" baseline="0" dirty="0">
                <a:ln>
                  <a:noFill/>
                </a:ln>
                <a:solidFill>
                  <a:srgbClr val="80808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"Bonjour %s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"Merci de vous être inscrit sur </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Votre email est bien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"Si vous avez reçu ce mail par erreur vous pouvez l'ignorer.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"Pour confirmer votre inscription cliquez ici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err="1">
                <a:ln>
                  <a:noFill/>
                </a:ln>
                <a:solidFill>
                  <a:srgbClr val="000000"/>
                </a:solidFill>
                <a:effectLst/>
                <a:latin typeface="Consolas" panose="020B0609020204030204" pitchFamily="49" charset="0"/>
              </a:rPr>
              <a:t>String.</a:t>
            </a:r>
            <a:r>
              <a:rPr kumimoji="0" lang="fr-FR" altLang="fr-FR" sz="1200" b="0" i="1" u="none" strike="noStrike" cap="none" normalizeH="0" baseline="0" dirty="0" err="1">
                <a:ln>
                  <a:noFill/>
                </a:ln>
                <a:solidFill>
                  <a:srgbClr val="000000"/>
                </a:solidFill>
                <a:effectLst/>
                <a:latin typeface="Consolas" panose="020B0609020204030204" pitchFamily="49" charset="0"/>
              </a:rPr>
              <a:t>format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urlAFAIRE</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mailSender.sendTextEmail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Arrays.</a:t>
            </a:r>
            <a:r>
              <a:rPr kumimoji="0" lang="fr-FR" altLang="fr-FR" sz="1200" b="0" i="1" u="none" strike="noStrike" cap="none" normalizeH="0" baseline="0" dirty="0" err="1">
                <a:ln>
                  <a:noFill/>
                </a:ln>
                <a:solidFill>
                  <a:srgbClr val="000000"/>
                </a:solidFill>
                <a:effectLst/>
                <a:latin typeface="Consolas" panose="020B0609020204030204" pitchFamily="49" charset="0"/>
              </a:rPr>
              <a:t>asList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 confirmez votre inscription"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9" name="Interdiction 8">
            <a:extLst>
              <a:ext uri="{FF2B5EF4-FFF2-40B4-BE49-F238E27FC236}">
                <a16:creationId xmlns:a16="http://schemas.microsoft.com/office/drawing/2014/main" id="{ECB27D64-4519-4CB8-AD93-4B5CBFE418F2}"/>
              </a:ext>
            </a:extLst>
          </p:cNvPr>
          <p:cNvSpPr/>
          <p:nvPr/>
        </p:nvSpPr>
        <p:spPr>
          <a:xfrm>
            <a:off x="1703512" y="3573016"/>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Interdiction 9">
            <a:extLst>
              <a:ext uri="{FF2B5EF4-FFF2-40B4-BE49-F238E27FC236}">
                <a16:creationId xmlns:a16="http://schemas.microsoft.com/office/drawing/2014/main" id="{7F15BE4B-F509-431E-B6EE-C23F19FD6802}"/>
              </a:ext>
            </a:extLst>
          </p:cNvPr>
          <p:cNvSpPr/>
          <p:nvPr/>
        </p:nvSpPr>
        <p:spPr>
          <a:xfrm>
            <a:off x="736114" y="3068960"/>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078204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err="1"/>
              <a:t>Paramètres</a:t>
            </a:r>
            <a:r>
              <a:rPr lang="en-US" dirty="0"/>
              <a:t> des </a:t>
            </a:r>
            <a:r>
              <a:rPr lang="en-US" dirty="0" err="1"/>
              <a:t>méthodes</a:t>
            </a:r>
            <a:r>
              <a:rPr lang="en-US" dirty="0"/>
              <a:t> et retours des </a:t>
            </a:r>
            <a:r>
              <a:rPr lang="en-US" dirty="0" err="1"/>
              <a:t>méthodes</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3" name="Rectangle 1">
            <a:extLst>
              <a:ext uri="{FF2B5EF4-FFF2-40B4-BE49-F238E27FC236}">
                <a16:creationId xmlns:a16="http://schemas.microsoft.com/office/drawing/2014/main" id="{08AF44F2-BC75-44D1-9946-6E3FD010C214}"/>
              </a:ext>
            </a:extLst>
          </p:cNvPr>
          <p:cNvSpPr>
            <a:spLocks noChangeArrowheads="1"/>
          </p:cNvSpPr>
          <p:nvPr/>
        </p:nvSpPr>
        <p:spPr bwMode="auto">
          <a:xfrm>
            <a:off x="-24680" y="1222480"/>
            <a:ext cx="10283584"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nsolas" panose="020B0609020204030204" pitchFamily="49" charset="0"/>
              </a:rPr>
              <a:t>public </a:t>
            </a:r>
            <a:r>
              <a:rPr kumimoji="0" lang="fr-FR" altLang="fr-FR" sz="1600" b="0" i="0" u="none" strike="noStrike" cap="none" normalizeH="0" baseline="0" dirty="0">
                <a:ln>
                  <a:noFill/>
                </a:ln>
                <a:solidFill>
                  <a:srgbClr val="000000"/>
                </a:solidFill>
                <a:effectLst/>
                <a:latin typeface="Consolas" panose="020B0609020204030204" pitchFamily="49" charset="0"/>
              </a:rPr>
              <a:t>String </a:t>
            </a:r>
            <a:r>
              <a:rPr kumimoji="0" lang="fr-FR" altLang="fr-FR" sz="1600" b="0" i="0" u="none" strike="noStrike" cap="none" normalizeH="0" baseline="0" dirty="0" err="1">
                <a:ln>
                  <a:noFill/>
                </a:ln>
                <a:solidFill>
                  <a:srgbClr val="000000"/>
                </a:solidFill>
                <a:effectLst/>
                <a:latin typeface="Consolas" panose="020B0609020204030204" pitchFamily="49" charset="0"/>
              </a:rPr>
              <a:t>calculerLaNoteSelonFacteurs</a:t>
            </a:r>
            <a:endParaRPr kumimoji="0" lang="fr-FR" altLang="fr-FR"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err="1">
                <a:ln>
                  <a:noFill/>
                </a:ln>
                <a:solidFill>
                  <a:srgbClr val="000000"/>
                </a:solidFill>
                <a:effectLst/>
                <a:latin typeface="Consolas" panose="020B0609020204030204" pitchFamily="49" charset="0"/>
              </a:rPr>
              <a:t>NoteActuelle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noteActuelle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NotePrecedente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notePrecedente,Penalite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penalite,Age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ageEleve</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err="1">
                <a:ln>
                  <a:noFill/>
                </a:ln>
                <a:solidFill>
                  <a:srgbClr val="000080"/>
                </a:solidFill>
                <a:effectLst/>
                <a:latin typeface="Consolas" panose="020B0609020204030204" pitchFamily="49" charset="0"/>
              </a:rPr>
              <a:t>try</a:t>
            </a:r>
            <a:r>
              <a:rPr kumimoji="0" lang="fr-FR" altLang="fr-FR" sz="1600" b="1" i="0" u="none" strike="noStrike" cap="none" normalizeH="0" baseline="0" dirty="0">
                <a:ln>
                  <a:noFill/>
                </a:ln>
                <a:solidFill>
                  <a:srgbClr val="000080"/>
                </a:solidFill>
                <a:effectLst/>
                <a:latin typeface="Consolas" panose="020B0609020204030204" pitchFamily="49" charset="0"/>
              </a:rPr>
              <a:t> </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catch</a:t>
            </a:r>
            <a:r>
              <a:rPr kumimoji="0" lang="fr-FR" altLang="fr-FR" sz="1600" b="0" i="0" u="none" strike="noStrike" cap="none" normalizeH="0" baseline="0" dirty="0">
                <a:ln>
                  <a:noFill/>
                </a:ln>
                <a:solidFill>
                  <a:srgbClr val="000000"/>
                </a:solidFill>
                <a:effectLst/>
                <a:latin typeface="Consolas" panose="020B0609020204030204" pitchFamily="49" charset="0"/>
              </a:rPr>
              <a:t>(Exception e){</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return </a:t>
            </a:r>
            <a:r>
              <a:rPr kumimoji="0" lang="fr-FR" altLang="fr-FR" sz="1600" b="1" i="0" u="none" strike="noStrike" cap="none" normalizeH="0" baseline="0" dirty="0" err="1">
                <a:ln>
                  <a:noFill/>
                </a:ln>
                <a:solidFill>
                  <a:srgbClr val="000080"/>
                </a:solidFill>
                <a:effectLst/>
                <a:latin typeface="Consolas" panose="020B0609020204030204" pitchFamily="49" charset="0"/>
              </a:rPr>
              <a:t>null</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Interdiction 4">
            <a:extLst>
              <a:ext uri="{FF2B5EF4-FFF2-40B4-BE49-F238E27FC236}">
                <a16:creationId xmlns:a16="http://schemas.microsoft.com/office/drawing/2014/main" id="{1C2A9E0E-533E-42C5-8D13-503BA995CB2F}"/>
              </a:ext>
            </a:extLst>
          </p:cNvPr>
          <p:cNvSpPr/>
          <p:nvPr/>
        </p:nvSpPr>
        <p:spPr>
          <a:xfrm>
            <a:off x="3287688" y="2708920"/>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Interdiction 6">
            <a:extLst>
              <a:ext uri="{FF2B5EF4-FFF2-40B4-BE49-F238E27FC236}">
                <a16:creationId xmlns:a16="http://schemas.microsoft.com/office/drawing/2014/main" id="{B1E26E8C-DD11-4B08-B94B-C4D233BB7B32}"/>
              </a:ext>
            </a:extLst>
          </p:cNvPr>
          <p:cNvSpPr/>
          <p:nvPr/>
        </p:nvSpPr>
        <p:spPr>
          <a:xfrm>
            <a:off x="10258904" y="1564945"/>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413670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Des conditions </a:t>
            </a:r>
            <a:r>
              <a:rPr lang="en-US" dirty="0" err="1"/>
              <a:t>claires</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4" name="Rectangle 1">
            <a:extLst>
              <a:ext uri="{FF2B5EF4-FFF2-40B4-BE49-F238E27FC236}">
                <a16:creationId xmlns:a16="http://schemas.microsoft.com/office/drawing/2014/main" id="{588505D7-410E-4463-82FC-353B1F633819}"/>
              </a:ext>
            </a:extLst>
          </p:cNvPr>
          <p:cNvSpPr>
            <a:spLocks noChangeArrowheads="1"/>
          </p:cNvSpPr>
          <p:nvPr/>
        </p:nvSpPr>
        <p:spPr bwMode="auto">
          <a:xfrm>
            <a:off x="623392" y="1283197"/>
            <a:ext cx="9289032"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rgbClr val="000080"/>
                </a:solidFill>
                <a:effectLst/>
                <a:latin typeface="Consolas" panose="020B0609020204030204" pitchFamily="49" charset="0"/>
              </a:rPr>
              <a:t>if </a:t>
            </a:r>
            <a:r>
              <a:rPr kumimoji="0" lang="fr-FR" altLang="fr-FR" sz="2000" b="0" i="0" u="none" strike="noStrike" cap="none" normalizeH="0" baseline="0" dirty="0">
                <a:ln>
                  <a:noFill/>
                </a:ln>
                <a:solidFill>
                  <a:srgbClr val="000000"/>
                </a:solidFill>
                <a:effectLst/>
                <a:latin typeface="Consolas" panose="020B0609020204030204" pitchFamily="49" charset="0"/>
              </a:rPr>
              <a:t>(</a:t>
            </a:r>
            <a:r>
              <a:rPr kumimoji="0" lang="fr-FR" altLang="fr-FR" sz="2000" b="0" i="0" u="none" strike="noStrike" cap="none" normalizeH="0" baseline="0" dirty="0" err="1">
                <a:ln>
                  <a:noFill/>
                </a:ln>
                <a:solidFill>
                  <a:srgbClr val="000000"/>
                </a:solidFill>
                <a:effectLst/>
                <a:latin typeface="Consolas" panose="020B0609020204030204" pitchFamily="49" charset="0"/>
              </a:rPr>
              <a:t>template.indexOf</a:t>
            </a:r>
            <a:r>
              <a:rPr kumimoji="0" lang="fr-FR" altLang="fr-FR" sz="2000" b="0" i="0" u="none" strike="noStrike" cap="none" normalizeH="0" baseline="0" dirty="0">
                <a:ln>
                  <a:noFill/>
                </a:ln>
                <a:solidFill>
                  <a:srgbClr val="000000"/>
                </a:solidFill>
                <a:effectLst/>
                <a:latin typeface="Consolas" panose="020B0609020204030204" pitchFamily="49" charset="0"/>
              </a:rPr>
              <a:t>(</a:t>
            </a:r>
            <a:r>
              <a:rPr kumimoji="0" lang="fr-FR" altLang="fr-FR" sz="2000" b="1" i="0" u="none" strike="noStrike" cap="none" normalizeH="0" baseline="0" dirty="0">
                <a:ln>
                  <a:noFill/>
                </a:ln>
                <a:solidFill>
                  <a:srgbClr val="008000"/>
                </a:solidFill>
                <a:effectLst/>
                <a:latin typeface="Consolas" panose="020B0609020204030204" pitchFamily="49" charset="0"/>
              </a:rPr>
              <a:t>"</a:t>
            </a:r>
            <a:r>
              <a:rPr kumimoji="0" lang="fr-FR" altLang="fr-FR" sz="2000" b="1" i="0" u="none" strike="noStrike" cap="none" normalizeH="0" baseline="0" dirty="0" err="1">
                <a:ln>
                  <a:noFill/>
                </a:ln>
                <a:solidFill>
                  <a:srgbClr val="008000"/>
                </a:solidFill>
                <a:effectLst/>
                <a:latin typeface="Consolas" panose="020B0609020204030204" pitchFamily="49" charset="0"/>
              </a:rPr>
              <a:t>span</a:t>
            </a:r>
            <a:r>
              <a:rPr kumimoji="0" lang="fr-FR" altLang="fr-FR" sz="2000" b="1" i="0" u="none" strike="noStrike" cap="none" normalizeH="0" baseline="0" dirty="0">
                <a:ln>
                  <a:noFill/>
                </a:ln>
                <a:solidFill>
                  <a:srgbClr val="008000"/>
                </a:solidFill>
                <a:effectLst/>
                <a:latin typeface="Consolas" panose="020B0609020204030204" pitchFamily="49" charset="0"/>
              </a:rPr>
              <a:t>"</a:t>
            </a:r>
            <a:r>
              <a:rPr kumimoji="0" lang="fr-FR" altLang="fr-FR" sz="2000" b="0" i="0" u="none" strike="noStrike" cap="none" normalizeH="0" baseline="0" dirty="0">
                <a:ln>
                  <a:noFill/>
                </a:ln>
                <a:solidFill>
                  <a:srgbClr val="000000"/>
                </a:solidFill>
                <a:effectLst/>
                <a:latin typeface="Consolas" panose="020B0609020204030204" pitchFamily="49" charset="0"/>
              </a:rPr>
              <a:t>)&gt;-</a:t>
            </a:r>
            <a:r>
              <a:rPr kumimoji="0" lang="fr-FR" altLang="fr-FR" sz="2000" b="0" i="0" u="none" strike="noStrike" cap="none" normalizeH="0" baseline="0" dirty="0">
                <a:ln>
                  <a:noFill/>
                </a:ln>
                <a:solidFill>
                  <a:srgbClr val="0000FF"/>
                </a:solidFill>
                <a:effectLst/>
                <a:latin typeface="Consolas" panose="020B0609020204030204" pitchFamily="49" charset="0"/>
              </a:rPr>
              <a:t>1 </a:t>
            </a:r>
            <a:r>
              <a:rPr kumimoji="0" lang="fr-FR" altLang="fr-FR" sz="2000" b="0" i="0" u="none" strike="noStrike" cap="none" normalizeH="0" baseline="0" dirty="0">
                <a:ln>
                  <a:noFill/>
                </a:ln>
                <a:solidFill>
                  <a:srgbClr val="000000"/>
                </a:solidFill>
                <a:effectLst/>
                <a:latin typeface="Consolas" panose="020B0609020204030204" pitchFamily="49" charset="0"/>
              </a:rPr>
              <a:t>&amp;&amp; </a:t>
            </a:r>
            <a:r>
              <a:rPr kumimoji="0" lang="fr-FR" altLang="fr-FR" sz="2000" b="1" i="0" u="none" strike="noStrike" cap="none" normalizeH="0" baseline="0" dirty="0" err="1">
                <a:ln>
                  <a:noFill/>
                </a:ln>
                <a:solidFill>
                  <a:srgbClr val="000080"/>
                </a:solidFill>
                <a:effectLst/>
                <a:latin typeface="Consolas" panose="020B0609020204030204" pitchFamily="49" charset="0"/>
              </a:rPr>
              <a:t>this</a:t>
            </a:r>
            <a:r>
              <a:rPr kumimoji="0" lang="fr-FR" altLang="fr-FR" sz="2000" b="0" i="0" u="none" strike="noStrike" cap="none" normalizeH="0" baseline="0" dirty="0" err="1">
                <a:ln>
                  <a:noFill/>
                </a:ln>
                <a:solidFill>
                  <a:srgbClr val="000000"/>
                </a:solidFill>
                <a:effectLst/>
                <a:latin typeface="Consolas" panose="020B0609020204030204" pitchFamily="49" charset="0"/>
              </a:rPr>
              <a:t>.noErrorDisplayed</a:t>
            </a:r>
            <a:r>
              <a:rPr kumimoji="0" lang="fr-FR" altLang="fr-FR" sz="2000" b="0" i="0" u="none" strike="noStrike" cap="none" normalizeH="0" baseline="0" dirty="0">
                <a:ln>
                  <a:noFill/>
                </a:ln>
                <a:solidFill>
                  <a:srgbClr val="000000"/>
                </a:solidFill>
                <a:effectLst/>
                <a:latin typeface="Consolas" panose="020B0609020204030204" pitchFamily="49" charset="0"/>
              </a:rPr>
              <a:t>()){....}</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F8606E12-7793-48F2-B35E-EC4224F2EE81}"/>
              </a:ext>
            </a:extLst>
          </p:cNvPr>
          <p:cNvSpPr>
            <a:spLocks noChangeArrowheads="1"/>
          </p:cNvSpPr>
          <p:nvPr/>
        </p:nvSpPr>
        <p:spPr bwMode="auto">
          <a:xfrm>
            <a:off x="767408" y="3028890"/>
            <a:ext cx="763284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rgbClr val="000080"/>
                </a:solidFill>
                <a:effectLst/>
                <a:latin typeface="Consolas" panose="020B0609020204030204" pitchFamily="49" charset="0"/>
              </a:rPr>
              <a:t>if </a:t>
            </a:r>
            <a:r>
              <a:rPr kumimoji="0" lang="fr-FR" altLang="fr-FR" sz="2000" b="0" i="0" u="none" strike="noStrike" cap="none" normalizeH="0" baseline="0" dirty="0">
                <a:ln>
                  <a:noFill/>
                </a:ln>
                <a:solidFill>
                  <a:srgbClr val="000000"/>
                </a:solidFill>
                <a:effectLst/>
                <a:latin typeface="Consolas" panose="020B0609020204030204" pitchFamily="49" charset="0"/>
              </a:rPr>
              <a:t>(</a:t>
            </a:r>
            <a:r>
              <a:rPr kumimoji="0" lang="fr-FR" altLang="fr-FR" sz="2000" b="0" i="0" u="none" strike="noStrike" cap="none" normalizeH="0" baseline="0" dirty="0" err="1">
                <a:ln>
                  <a:noFill/>
                </a:ln>
                <a:solidFill>
                  <a:srgbClr val="000000"/>
                </a:solidFill>
                <a:effectLst/>
                <a:latin typeface="Consolas" panose="020B0609020204030204" pitchFamily="49" charset="0"/>
              </a:rPr>
              <a:t>isReadyToDisplayError</a:t>
            </a:r>
            <a:r>
              <a:rPr kumimoji="0" lang="fr-FR" altLang="fr-FR" sz="2000" b="0" i="0" u="none" strike="noStrike" cap="none" normalizeH="0" baseline="0" dirty="0">
                <a:ln>
                  <a:noFill/>
                </a:ln>
                <a:solidFill>
                  <a:srgbClr val="000000"/>
                </a:solidFill>
                <a:effectLst/>
                <a:latin typeface="Consolas" panose="020B0609020204030204" pitchFamily="49" charset="0"/>
              </a:rPr>
              <a:t>()){....}</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BDA72FB4-250A-4FB2-B4B8-7B9DB4E47E5F}"/>
              </a:ext>
            </a:extLst>
          </p:cNvPr>
          <p:cNvSpPr txBox="1">
            <a:spLocks/>
          </p:cNvSpPr>
          <p:nvPr/>
        </p:nvSpPr>
        <p:spPr>
          <a:xfrm>
            <a:off x="623392" y="904803"/>
            <a:ext cx="1800200" cy="46389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bad code</a:t>
            </a:r>
            <a:endParaRPr lang="pt-PT" dirty="0">
              <a:solidFill>
                <a:schemeClr val="tx1"/>
              </a:solidFill>
            </a:endParaRPr>
          </a:p>
        </p:txBody>
      </p:sp>
      <p:sp>
        <p:nvSpPr>
          <p:cNvPr id="10" name="Title 1">
            <a:extLst>
              <a:ext uri="{FF2B5EF4-FFF2-40B4-BE49-F238E27FC236}">
                <a16:creationId xmlns:a16="http://schemas.microsoft.com/office/drawing/2014/main" id="{770D07E4-7382-4A5A-A46D-225C9BB24E01}"/>
              </a:ext>
            </a:extLst>
          </p:cNvPr>
          <p:cNvSpPr txBox="1">
            <a:spLocks/>
          </p:cNvSpPr>
          <p:nvPr/>
        </p:nvSpPr>
        <p:spPr>
          <a:xfrm>
            <a:off x="736921" y="2596890"/>
            <a:ext cx="1849662" cy="43200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good code</a:t>
            </a:r>
            <a:endParaRPr lang="pt-PT" dirty="0">
              <a:solidFill>
                <a:schemeClr val="tx1"/>
              </a:solidFill>
            </a:endParaRPr>
          </a:p>
        </p:txBody>
      </p:sp>
    </p:spTree>
    <p:extLst>
      <p:ext uri="{BB962C8B-B14F-4D97-AF65-F5344CB8AC3E}">
        <p14:creationId xmlns:p14="http://schemas.microsoft.com/office/powerpoint/2010/main" val="4173680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Getters</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8" name="Rectangle 1">
            <a:extLst>
              <a:ext uri="{FF2B5EF4-FFF2-40B4-BE49-F238E27FC236}">
                <a16:creationId xmlns:a16="http://schemas.microsoft.com/office/drawing/2014/main" id="{F8606E12-7793-48F2-B35E-EC4224F2EE81}"/>
              </a:ext>
            </a:extLst>
          </p:cNvPr>
          <p:cNvSpPr>
            <a:spLocks noChangeArrowheads="1"/>
          </p:cNvSpPr>
          <p:nvPr/>
        </p:nvSpPr>
        <p:spPr bwMode="auto">
          <a:xfrm>
            <a:off x="767408" y="3028890"/>
            <a:ext cx="763284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000080"/>
                </a:solidFill>
                <a:effectLst/>
                <a:latin typeface="Consolas" panose="020B0609020204030204" pitchFamily="49" charset="0"/>
              </a:rPr>
              <a:t>game.updateScoreWith</a:t>
            </a:r>
            <a:r>
              <a:rPr kumimoji="0" lang="fr-FR" altLang="fr-FR" sz="2000" b="1" i="0" u="none" strike="noStrike" cap="none" normalizeH="0" baseline="0">
                <a:ln>
                  <a:noFill/>
                </a:ln>
                <a:solidFill>
                  <a:srgbClr val="000080"/>
                </a:solidFill>
                <a:effectLst/>
                <a:latin typeface="Consolas" panose="020B0609020204030204" pitchFamily="49" charset="0"/>
              </a:rPr>
              <a:t> (</a:t>
            </a:r>
            <a:r>
              <a:rPr kumimoji="0" lang="fr-FR" altLang="fr-FR" sz="2000" b="1" i="0" u="none" strike="noStrike" cap="none" normalizeH="0" baseline="0" dirty="0">
                <a:ln>
                  <a:noFill/>
                </a:ln>
                <a:solidFill>
                  <a:srgbClr val="000080"/>
                </a:solidFill>
                <a:effectLst/>
                <a:latin typeface="Consolas" panose="020B0609020204030204" pitchFamily="49" charset="0"/>
              </a:rPr>
              <a:t>ENEMY_DESTROYED_SCORE)</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BDA72FB4-250A-4FB2-B4B8-7B9DB4E47E5F}"/>
              </a:ext>
            </a:extLst>
          </p:cNvPr>
          <p:cNvSpPr txBox="1">
            <a:spLocks/>
          </p:cNvSpPr>
          <p:nvPr/>
        </p:nvSpPr>
        <p:spPr>
          <a:xfrm>
            <a:off x="623392" y="904803"/>
            <a:ext cx="1800200" cy="46389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bad code</a:t>
            </a:r>
            <a:endParaRPr lang="pt-PT" dirty="0">
              <a:solidFill>
                <a:schemeClr val="tx1"/>
              </a:solidFill>
            </a:endParaRPr>
          </a:p>
        </p:txBody>
      </p:sp>
      <p:sp>
        <p:nvSpPr>
          <p:cNvPr id="10" name="Title 1">
            <a:extLst>
              <a:ext uri="{FF2B5EF4-FFF2-40B4-BE49-F238E27FC236}">
                <a16:creationId xmlns:a16="http://schemas.microsoft.com/office/drawing/2014/main" id="{770D07E4-7382-4A5A-A46D-225C9BB24E01}"/>
              </a:ext>
            </a:extLst>
          </p:cNvPr>
          <p:cNvSpPr txBox="1">
            <a:spLocks/>
          </p:cNvSpPr>
          <p:nvPr/>
        </p:nvSpPr>
        <p:spPr>
          <a:xfrm>
            <a:off x="736921" y="2596890"/>
            <a:ext cx="1849662" cy="43200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good code</a:t>
            </a:r>
            <a:endParaRPr lang="pt-PT" dirty="0">
              <a:solidFill>
                <a:schemeClr val="tx1"/>
              </a:solidFill>
            </a:endParaRPr>
          </a:p>
        </p:txBody>
      </p:sp>
      <p:sp>
        <p:nvSpPr>
          <p:cNvPr id="3" name="Rectangle 1">
            <a:extLst>
              <a:ext uri="{FF2B5EF4-FFF2-40B4-BE49-F238E27FC236}">
                <a16:creationId xmlns:a16="http://schemas.microsoft.com/office/drawing/2014/main" id="{549E49D6-8E3A-43FA-90EA-EBDC03D7954F}"/>
              </a:ext>
            </a:extLst>
          </p:cNvPr>
          <p:cNvSpPr>
            <a:spLocks noChangeArrowheads="1"/>
          </p:cNvSpPr>
          <p:nvPr/>
        </p:nvSpPr>
        <p:spPr bwMode="auto">
          <a:xfrm>
            <a:off x="839416" y="1283792"/>
            <a:ext cx="907300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000000"/>
                </a:solidFill>
                <a:effectLst/>
                <a:latin typeface="Consolas" panose="020B0609020204030204" pitchFamily="49" charset="0"/>
              </a:rPr>
              <a:t>game.setScore(game.getScore()+ENEMY_DESTROYED_SCORE)</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296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827A6-C591-4F5D-8338-3807F6943300}"/>
              </a:ext>
            </a:extLst>
          </p:cNvPr>
          <p:cNvSpPr>
            <a:spLocks noGrp="1"/>
          </p:cNvSpPr>
          <p:nvPr>
            <p:ph type="title"/>
          </p:nvPr>
        </p:nvSpPr>
        <p:spPr>
          <a:xfrm>
            <a:off x="395288" y="405750"/>
            <a:ext cx="11520000" cy="864000"/>
          </a:xfrm>
        </p:spPr>
        <p:txBody>
          <a:bodyPr/>
          <a:lstStyle/>
          <a:p>
            <a:r>
              <a:rPr lang="en-US" dirty="0" err="1"/>
              <a:t>whoami</a:t>
            </a:r>
            <a:endParaRPr lang="en-US" dirty="0"/>
          </a:p>
        </p:txBody>
      </p:sp>
      <p:sp>
        <p:nvSpPr>
          <p:cNvPr id="3" name="Espace réservé du texte 2">
            <a:extLst>
              <a:ext uri="{FF2B5EF4-FFF2-40B4-BE49-F238E27FC236}">
                <a16:creationId xmlns:a16="http://schemas.microsoft.com/office/drawing/2014/main" id="{2151FFB6-DDC6-4E93-8AE9-EFC28010B8E0}"/>
              </a:ext>
            </a:extLst>
          </p:cNvPr>
          <p:cNvSpPr>
            <a:spLocks noGrp="1"/>
          </p:cNvSpPr>
          <p:nvPr>
            <p:ph type="body" sz="quarter" idx="11"/>
          </p:nvPr>
        </p:nvSpPr>
        <p:spPr>
          <a:xfrm>
            <a:off x="395288" y="980728"/>
            <a:ext cx="5400000" cy="4185750"/>
          </a:xfrm>
        </p:spPr>
        <p:txBody>
          <a:bodyPr/>
          <a:lstStyle/>
          <a:p>
            <a:r>
              <a:rPr lang="en-US" dirty="0"/>
              <a:t>Laurent </a:t>
            </a:r>
            <a:r>
              <a:rPr lang="en-US" dirty="0" err="1"/>
              <a:t>Duvergé</a:t>
            </a:r>
            <a:endParaRPr lang="en-US" dirty="0"/>
          </a:p>
          <a:p>
            <a:pPr lvl="1"/>
            <a:r>
              <a:rPr lang="en-US" dirty="0" err="1"/>
              <a:t>Developpeur</a:t>
            </a:r>
            <a:r>
              <a:rPr lang="en-US" dirty="0"/>
              <a:t> </a:t>
            </a:r>
            <a:r>
              <a:rPr lang="en-US" dirty="0" err="1"/>
              <a:t>Fullstack</a:t>
            </a:r>
            <a:r>
              <a:rPr lang="en-US" dirty="0"/>
              <a:t> </a:t>
            </a:r>
            <a:r>
              <a:rPr lang="en-US" dirty="0" err="1"/>
              <a:t>depuis</a:t>
            </a:r>
            <a:r>
              <a:rPr lang="en-US" dirty="0"/>
              <a:t> 2001</a:t>
            </a:r>
          </a:p>
          <a:p>
            <a:pPr lvl="1"/>
            <a:r>
              <a:rPr lang="en-US" dirty="0" err="1"/>
              <a:t>CleanCodeur</a:t>
            </a:r>
            <a:r>
              <a:rPr lang="en-US" dirty="0"/>
              <a:t> </a:t>
            </a:r>
            <a:r>
              <a:rPr lang="en-US" dirty="0" err="1"/>
              <a:t>depuis</a:t>
            </a:r>
            <a:r>
              <a:rPr lang="en-US" dirty="0"/>
              <a:t> 20016</a:t>
            </a:r>
          </a:p>
          <a:p>
            <a:pPr lvl="1"/>
            <a:r>
              <a:rPr lang="en-US" dirty="0" err="1"/>
              <a:t>Bébé</a:t>
            </a:r>
            <a:r>
              <a:rPr lang="en-US" dirty="0"/>
              <a:t> DevOps</a:t>
            </a:r>
          </a:p>
          <a:p>
            <a:pPr lvl="1"/>
            <a:r>
              <a:rPr lang="en-US" dirty="0" err="1"/>
              <a:t>Ecolo</a:t>
            </a:r>
            <a:r>
              <a:rPr lang="en-US" dirty="0"/>
              <a:t>-Bio-Vegan-</a:t>
            </a:r>
            <a:r>
              <a:rPr lang="en-US" dirty="0" err="1"/>
              <a:t>SlowFashionBoy</a:t>
            </a:r>
            <a:endParaRPr lang="fr-FR" sz="1800" b="0" i="0" u="none" strike="noStrike" kern="1200" cap="none" dirty="0">
              <a:ln>
                <a:noFill/>
              </a:ln>
              <a:latin typeface="Liberation Sans" pitchFamily="18"/>
              <a:ea typeface="DejaVu Sans" pitchFamily="2"/>
              <a:cs typeface="FreeSans" pitchFamily="2"/>
            </a:endParaRPr>
          </a:p>
          <a:p>
            <a:endParaRPr lang="fr-FR" dirty="0">
              <a:latin typeface="Liberation Sans" pitchFamily="18"/>
              <a:ea typeface="DejaVu Sans" pitchFamily="2"/>
              <a:cs typeface="FreeSans" pitchFamily="2"/>
            </a:endParaRPr>
          </a:p>
          <a:p>
            <a:r>
              <a:rPr lang="fr-FR" dirty="0">
                <a:latin typeface="Liberation Sans" pitchFamily="18"/>
                <a:ea typeface="DejaVu Sans" pitchFamily="2"/>
                <a:cs typeface="FreeSans" pitchFamily="2"/>
              </a:rPr>
              <a:t>REALISATIONS PERSO PUBLIQUES</a:t>
            </a:r>
            <a:endParaRPr lang="en-US" dirty="0"/>
          </a:p>
        </p:txBody>
      </p:sp>
      <p:sp>
        <p:nvSpPr>
          <p:cNvPr id="13" name="Freeform 10">
            <a:extLst>
              <a:ext uri="{FF2B5EF4-FFF2-40B4-BE49-F238E27FC236}">
                <a16:creationId xmlns:a16="http://schemas.microsoft.com/office/drawing/2014/main" id="{10D76DFE-DE29-4FC8-B868-1CA40A80FE94}"/>
              </a:ext>
            </a:extLst>
          </p:cNvPr>
          <p:cNvSpPr>
            <a:spLocks/>
          </p:cNvSpPr>
          <p:nvPr/>
        </p:nvSpPr>
        <p:spPr bwMode="auto">
          <a:xfrm rot="10800000">
            <a:off x="5429628" y="-253461"/>
            <a:ext cx="6762372" cy="711146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 name="Image 9" descr="Une image contenant fleur, plante&#10;&#10;Description générée automatiquement">
            <a:extLst>
              <a:ext uri="{FF2B5EF4-FFF2-40B4-BE49-F238E27FC236}">
                <a16:creationId xmlns:a16="http://schemas.microsoft.com/office/drawing/2014/main" id="{BC2F5EFA-FCD7-4B0D-91E6-544A9A51D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503" y="1772816"/>
            <a:ext cx="6811128" cy="5108346"/>
          </a:xfrm>
          <a:prstGeom prst="rect">
            <a:avLst/>
          </a:prstGeom>
        </p:spPr>
      </p:pic>
      <p:pic>
        <p:nvPicPr>
          <p:cNvPr id="12" name="Image 11">
            <a:extLst>
              <a:ext uri="{FF2B5EF4-FFF2-40B4-BE49-F238E27FC236}">
                <a16:creationId xmlns:a16="http://schemas.microsoft.com/office/drawing/2014/main" id="{14812D1F-3D3B-4947-B9B1-8EC522629F7E}"/>
              </a:ext>
            </a:extLst>
          </p:cNvPr>
          <p:cNvPicPr>
            <a:picLocks noChangeAspect="1"/>
          </p:cNvPicPr>
          <p:nvPr/>
        </p:nvPicPr>
        <p:blipFill>
          <a:blip r:embed="rId3"/>
          <a:stretch>
            <a:fillRect/>
          </a:stretch>
        </p:blipFill>
        <p:spPr>
          <a:xfrm>
            <a:off x="384065" y="2888071"/>
            <a:ext cx="2384669" cy="654330"/>
          </a:xfrm>
          <a:prstGeom prst="rect">
            <a:avLst/>
          </a:prstGeom>
        </p:spPr>
      </p:pic>
      <p:pic>
        <p:nvPicPr>
          <p:cNvPr id="2050" name="Picture 2" descr="WENHUA DUVERGÉ">
            <a:extLst>
              <a:ext uri="{FF2B5EF4-FFF2-40B4-BE49-F238E27FC236}">
                <a16:creationId xmlns:a16="http://schemas.microsoft.com/office/drawing/2014/main" id="{3AD662D6-DB08-4CFC-A393-86B3E91DA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67" y="4058109"/>
            <a:ext cx="2384669" cy="598689"/>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1B53BEA6-1FE4-4AAD-B1E2-E9345177D8B4}"/>
              </a:ext>
            </a:extLst>
          </p:cNvPr>
          <p:cNvPicPr>
            <a:picLocks noChangeAspect="1"/>
          </p:cNvPicPr>
          <p:nvPr/>
        </p:nvPicPr>
        <p:blipFill>
          <a:blip r:embed="rId5"/>
          <a:stretch>
            <a:fillRect/>
          </a:stretch>
        </p:blipFill>
        <p:spPr>
          <a:xfrm>
            <a:off x="408167" y="5159569"/>
            <a:ext cx="2565604" cy="1191562"/>
          </a:xfrm>
          <a:prstGeom prst="rect">
            <a:avLst/>
          </a:prstGeom>
        </p:spPr>
      </p:pic>
      <p:sp>
        <p:nvSpPr>
          <p:cNvPr id="16" name="ZoneTexte 15">
            <a:extLst>
              <a:ext uri="{FF2B5EF4-FFF2-40B4-BE49-F238E27FC236}">
                <a16:creationId xmlns:a16="http://schemas.microsoft.com/office/drawing/2014/main" id="{1377447B-333E-4BE5-A6EE-77E982F7AF0E}"/>
              </a:ext>
            </a:extLst>
          </p:cNvPr>
          <p:cNvSpPr txBox="1"/>
          <p:nvPr/>
        </p:nvSpPr>
        <p:spPr>
          <a:xfrm>
            <a:off x="283221" y="3537686"/>
            <a:ext cx="2316336" cy="246221"/>
          </a:xfrm>
          <a:prstGeom prst="rect">
            <a:avLst/>
          </a:prstGeom>
          <a:noFill/>
        </p:spPr>
        <p:txBody>
          <a:bodyPr wrap="square" rtlCol="0">
            <a:spAutoFit/>
          </a:bodyPr>
          <a:lstStyle/>
          <a:p>
            <a:r>
              <a:rPr lang="fr-FR" sz="1000" dirty="0"/>
              <a:t>https://www.memoclap.com</a:t>
            </a:r>
          </a:p>
        </p:txBody>
      </p:sp>
      <p:sp>
        <p:nvSpPr>
          <p:cNvPr id="18" name="ZoneTexte 17">
            <a:extLst>
              <a:ext uri="{FF2B5EF4-FFF2-40B4-BE49-F238E27FC236}">
                <a16:creationId xmlns:a16="http://schemas.microsoft.com/office/drawing/2014/main" id="{3E78EDCF-C438-4DA8-8CFE-2E10AA3F8EB0}"/>
              </a:ext>
            </a:extLst>
          </p:cNvPr>
          <p:cNvSpPr txBox="1"/>
          <p:nvPr/>
        </p:nvSpPr>
        <p:spPr>
          <a:xfrm>
            <a:off x="2825518" y="3938754"/>
            <a:ext cx="2740970" cy="923330"/>
          </a:xfrm>
          <a:prstGeom prst="rect">
            <a:avLst/>
          </a:prstGeom>
          <a:noFill/>
        </p:spPr>
        <p:txBody>
          <a:bodyPr wrap="square" rtlCol="0">
            <a:spAutoFit/>
          </a:bodyPr>
          <a:lstStyle/>
          <a:p>
            <a:r>
              <a:rPr lang="fr-FR" dirty="0"/>
              <a:t>Vêtements Bio pour femme et bébé (Prestashop)</a:t>
            </a:r>
          </a:p>
        </p:txBody>
      </p:sp>
      <p:sp>
        <p:nvSpPr>
          <p:cNvPr id="20" name="ZoneTexte 19">
            <a:extLst>
              <a:ext uri="{FF2B5EF4-FFF2-40B4-BE49-F238E27FC236}">
                <a16:creationId xmlns:a16="http://schemas.microsoft.com/office/drawing/2014/main" id="{638B7998-7C6B-4C2B-9F8A-CAA4AF14D641}"/>
              </a:ext>
            </a:extLst>
          </p:cNvPr>
          <p:cNvSpPr txBox="1"/>
          <p:nvPr/>
        </p:nvSpPr>
        <p:spPr>
          <a:xfrm>
            <a:off x="2902015" y="2780928"/>
            <a:ext cx="2227286" cy="923330"/>
          </a:xfrm>
          <a:prstGeom prst="rect">
            <a:avLst/>
          </a:prstGeom>
          <a:noFill/>
        </p:spPr>
        <p:txBody>
          <a:bodyPr wrap="square" rtlCol="0">
            <a:spAutoFit/>
          </a:bodyPr>
          <a:lstStyle/>
          <a:p>
            <a:r>
              <a:rPr lang="fr-FR" dirty="0"/>
              <a:t>Plateforme de contenus (</a:t>
            </a:r>
            <a:r>
              <a:rPr lang="fr-FR" dirty="0" err="1"/>
              <a:t>JavaEE</a:t>
            </a:r>
            <a:r>
              <a:rPr lang="fr-FR" dirty="0"/>
              <a:t>)</a:t>
            </a:r>
          </a:p>
        </p:txBody>
      </p:sp>
      <p:sp>
        <p:nvSpPr>
          <p:cNvPr id="21" name="ZoneTexte 20">
            <a:extLst>
              <a:ext uri="{FF2B5EF4-FFF2-40B4-BE49-F238E27FC236}">
                <a16:creationId xmlns:a16="http://schemas.microsoft.com/office/drawing/2014/main" id="{32056DC8-D272-4161-ADD9-081D331034A5}"/>
              </a:ext>
            </a:extLst>
          </p:cNvPr>
          <p:cNvSpPr txBox="1"/>
          <p:nvPr/>
        </p:nvSpPr>
        <p:spPr>
          <a:xfrm>
            <a:off x="3053747" y="5155185"/>
            <a:ext cx="2740970" cy="1200329"/>
          </a:xfrm>
          <a:prstGeom prst="rect">
            <a:avLst/>
          </a:prstGeom>
          <a:noFill/>
        </p:spPr>
        <p:txBody>
          <a:bodyPr wrap="square" rtlCol="0">
            <a:spAutoFit/>
          </a:bodyPr>
          <a:lstStyle/>
          <a:p>
            <a:r>
              <a:rPr lang="fr-FR" dirty="0"/>
              <a:t>Cuisine </a:t>
            </a:r>
            <a:r>
              <a:rPr lang="fr-FR" dirty="0" err="1"/>
              <a:t>Végan&amp;Bio</a:t>
            </a:r>
            <a:r>
              <a:rPr lang="fr-FR" dirty="0"/>
              <a:t> Livraison (Prestashop)</a:t>
            </a:r>
          </a:p>
          <a:p>
            <a:r>
              <a:rPr lang="fr-FR" dirty="0"/>
              <a:t>(En construction)</a:t>
            </a:r>
          </a:p>
        </p:txBody>
      </p:sp>
      <p:sp>
        <p:nvSpPr>
          <p:cNvPr id="22" name="ZoneTexte 21">
            <a:extLst>
              <a:ext uri="{FF2B5EF4-FFF2-40B4-BE49-F238E27FC236}">
                <a16:creationId xmlns:a16="http://schemas.microsoft.com/office/drawing/2014/main" id="{AA00D4A8-5122-46EF-880F-35155000C200}"/>
              </a:ext>
            </a:extLst>
          </p:cNvPr>
          <p:cNvSpPr txBox="1"/>
          <p:nvPr/>
        </p:nvSpPr>
        <p:spPr>
          <a:xfrm>
            <a:off x="294873" y="4622939"/>
            <a:ext cx="2552092" cy="246221"/>
          </a:xfrm>
          <a:prstGeom prst="rect">
            <a:avLst/>
          </a:prstGeom>
          <a:noFill/>
        </p:spPr>
        <p:txBody>
          <a:bodyPr wrap="square" rtlCol="0">
            <a:spAutoFit/>
          </a:bodyPr>
          <a:lstStyle/>
          <a:p>
            <a:r>
              <a:rPr lang="fr-FR" sz="1000" dirty="0"/>
              <a:t>https://www.wenhuaduverge.com</a:t>
            </a:r>
          </a:p>
        </p:txBody>
      </p:sp>
      <p:sp>
        <p:nvSpPr>
          <p:cNvPr id="23" name="ZoneTexte 22">
            <a:extLst>
              <a:ext uri="{FF2B5EF4-FFF2-40B4-BE49-F238E27FC236}">
                <a16:creationId xmlns:a16="http://schemas.microsoft.com/office/drawing/2014/main" id="{05E06C2A-B43F-402B-95C3-079719227BF8}"/>
              </a:ext>
            </a:extLst>
          </p:cNvPr>
          <p:cNvSpPr txBox="1"/>
          <p:nvPr/>
        </p:nvSpPr>
        <p:spPr>
          <a:xfrm>
            <a:off x="266480" y="6351131"/>
            <a:ext cx="3309239" cy="246221"/>
          </a:xfrm>
          <a:prstGeom prst="rect">
            <a:avLst/>
          </a:prstGeom>
          <a:noFill/>
        </p:spPr>
        <p:txBody>
          <a:bodyPr wrap="square" rtlCol="0">
            <a:spAutoFit/>
          </a:bodyPr>
          <a:lstStyle/>
          <a:p>
            <a:r>
              <a:rPr lang="fr-FR" sz="1000" dirty="0"/>
              <a:t>https://cuisineveganbio.wenhuaduverge.com</a:t>
            </a:r>
          </a:p>
        </p:txBody>
      </p:sp>
    </p:spTree>
    <p:extLst>
      <p:ext uri="{BB962C8B-B14F-4D97-AF65-F5344CB8AC3E}">
        <p14:creationId xmlns:p14="http://schemas.microsoft.com/office/powerpoint/2010/main" val="2769397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95288" y="396000"/>
            <a:ext cx="11520000" cy="864000"/>
          </a:xfrm>
        </p:spPr>
        <p:txBody>
          <a:bodyPr/>
          <a:lstStyle/>
          <a:p>
            <a:r>
              <a:rPr lang="en-US" dirty="0"/>
              <a:t>TDD</a:t>
            </a:r>
          </a:p>
        </p:txBody>
      </p:sp>
      <p:sp>
        <p:nvSpPr>
          <p:cNvPr id="5" name="Espace réservé du texte 2">
            <a:extLst>
              <a:ext uri="{FF2B5EF4-FFF2-40B4-BE49-F238E27FC236}">
                <a16:creationId xmlns:a16="http://schemas.microsoft.com/office/drawing/2014/main" id="{A2325436-8F8D-4633-B970-9D1C2C5D95EE}"/>
              </a:ext>
            </a:extLst>
          </p:cNvPr>
          <p:cNvSpPr txBox="1">
            <a:spLocks/>
          </p:cNvSpPr>
          <p:nvPr/>
        </p:nvSpPr>
        <p:spPr>
          <a:xfrm>
            <a:off x="395288" y="1052736"/>
            <a:ext cx="2892400" cy="201622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QUOI ?</a:t>
            </a:r>
          </a:p>
          <a:p>
            <a:endParaRPr lang="en-US" dirty="0"/>
          </a:p>
          <a:p>
            <a:endParaRPr lang="en-US" dirty="0"/>
          </a:p>
          <a:p>
            <a:endParaRPr lang="en-US" dirty="0"/>
          </a:p>
          <a:p>
            <a:endParaRPr lang="en-US" dirty="0"/>
          </a:p>
          <a:p>
            <a:r>
              <a:rPr lang="en-US" dirty="0"/>
              <a:t>POURQUOI ?</a:t>
            </a:r>
          </a:p>
          <a:p>
            <a:endParaRPr lang="en-US" dirty="0"/>
          </a:p>
          <a:p>
            <a:endParaRPr lang="en-US" dirty="0"/>
          </a:p>
          <a:p>
            <a:endParaRPr lang="en-US" dirty="0"/>
          </a:p>
          <a:p>
            <a:endParaRPr lang="en-US" dirty="0"/>
          </a:p>
          <a:p>
            <a:endParaRPr lang="en-US" dirty="0"/>
          </a:p>
          <a:p>
            <a:endParaRPr lang="en-US" dirty="0"/>
          </a:p>
          <a:p>
            <a:endParaRPr lang="en-US" dirty="0"/>
          </a:p>
          <a:p>
            <a:r>
              <a:rPr lang="en-US" dirty="0"/>
              <a:t>COMMENT ?</a:t>
            </a:r>
          </a:p>
        </p:txBody>
      </p:sp>
      <p:pic>
        <p:nvPicPr>
          <p:cNvPr id="3076" name="Picture 4" descr="Afficher l’image source">
            <a:extLst>
              <a:ext uri="{FF2B5EF4-FFF2-40B4-BE49-F238E27FC236}">
                <a16:creationId xmlns:a16="http://schemas.microsoft.com/office/drawing/2014/main" id="{50872595-2DCB-41A8-A331-2C52214E3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2918702"/>
            <a:ext cx="2286100" cy="16139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fficher l’image source">
            <a:extLst>
              <a:ext uri="{FF2B5EF4-FFF2-40B4-BE49-F238E27FC236}">
                <a16:creationId xmlns:a16="http://schemas.microsoft.com/office/drawing/2014/main" id="{C1402322-EFDC-4F73-9CD9-91B5323B0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4870295"/>
            <a:ext cx="1613987" cy="16139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a:extLst>
              <a:ext uri="{FF2B5EF4-FFF2-40B4-BE49-F238E27FC236}">
                <a16:creationId xmlns:a16="http://schemas.microsoft.com/office/drawing/2014/main" id="{3BD89471-61CE-42B7-AF02-21CD7C76DE85}"/>
              </a:ext>
            </a:extLst>
          </p:cNvPr>
          <p:cNvSpPr>
            <a:spLocks noChangeArrowheads="1"/>
          </p:cNvSpPr>
          <p:nvPr/>
        </p:nvSpPr>
        <p:spPr bwMode="auto">
          <a:xfrm>
            <a:off x="1838769" y="1260000"/>
            <a:ext cx="177552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a:ln>
                  <a:noFill/>
                </a:ln>
                <a:solidFill>
                  <a:srgbClr val="808000"/>
                </a:solidFill>
                <a:effectLst/>
                <a:latin typeface="Consolas" panose="020B0609020204030204" pitchFamily="49" charset="0"/>
              </a:rPr>
              <a:t>@Test</a:t>
            </a:r>
            <a:endParaRPr kumimoji="0" lang="fr-FR" altLang="fr-FR" sz="6000" b="0" i="0" u="none" strike="noStrike" cap="none" normalizeH="0" baseline="0">
              <a:ln>
                <a:noFill/>
              </a:ln>
              <a:solidFill>
                <a:schemeClr val="tx1"/>
              </a:solidFill>
              <a:effectLst/>
              <a:latin typeface="Arial" panose="020B0604020202020204" pitchFamily="34" charset="0"/>
            </a:endParaRPr>
          </a:p>
        </p:txBody>
      </p:sp>
      <p:pic>
        <p:nvPicPr>
          <p:cNvPr id="2050" name="Picture 2" descr="Afficher l’image source">
            <a:extLst>
              <a:ext uri="{FF2B5EF4-FFF2-40B4-BE49-F238E27FC236}">
                <a16:creationId xmlns:a16="http://schemas.microsoft.com/office/drawing/2014/main" id="{2BF9C10E-7397-4A8E-A9E1-507EB4C13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481" y="6021288"/>
            <a:ext cx="664468" cy="66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388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95288" y="396000"/>
            <a:ext cx="11520000" cy="864000"/>
          </a:xfrm>
        </p:spPr>
        <p:txBody>
          <a:bodyPr/>
          <a:lstStyle/>
          <a:p>
            <a:r>
              <a:rPr lang="fr-FR" dirty="0"/>
              <a:t>Exemple</a:t>
            </a:r>
            <a:r>
              <a:rPr lang="en-US" dirty="0"/>
              <a:t> de code </a:t>
            </a:r>
            <a:r>
              <a:rPr lang="fr-FR" dirty="0"/>
              <a:t>pourri</a:t>
            </a:r>
          </a:p>
        </p:txBody>
      </p:sp>
      <p:pic>
        <p:nvPicPr>
          <p:cNvPr id="7" name="Image 6">
            <a:extLst>
              <a:ext uri="{FF2B5EF4-FFF2-40B4-BE49-F238E27FC236}">
                <a16:creationId xmlns:a16="http://schemas.microsoft.com/office/drawing/2014/main" id="{5EB6F4C7-E2C7-4908-94BA-F7396DEF7954}"/>
              </a:ext>
            </a:extLst>
          </p:cNvPr>
          <p:cNvPicPr>
            <a:picLocks noChangeAspect="1"/>
          </p:cNvPicPr>
          <p:nvPr/>
        </p:nvPicPr>
        <p:blipFill>
          <a:blip r:embed="rId2"/>
          <a:stretch>
            <a:fillRect/>
          </a:stretch>
        </p:blipFill>
        <p:spPr>
          <a:xfrm>
            <a:off x="119336" y="980728"/>
            <a:ext cx="4610100" cy="5610225"/>
          </a:xfrm>
          <a:prstGeom prst="rect">
            <a:avLst/>
          </a:prstGeom>
        </p:spPr>
      </p:pic>
    </p:spTree>
    <p:extLst>
      <p:ext uri="{BB962C8B-B14F-4D97-AF65-F5344CB8AC3E}">
        <p14:creationId xmlns:p14="http://schemas.microsoft.com/office/powerpoint/2010/main" val="235567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407368" y="332656"/>
            <a:ext cx="11520000" cy="864000"/>
          </a:xfrm>
        </p:spPr>
        <p:txBody>
          <a:bodyPr/>
          <a:lstStyle/>
          <a:p>
            <a:r>
              <a:rPr lang="fr-FR" dirty="0"/>
              <a:t>Avec le TDD pas besoin de doc technique</a:t>
            </a:r>
          </a:p>
        </p:txBody>
      </p:sp>
      <p:sp>
        <p:nvSpPr>
          <p:cNvPr id="8" name="ZoneTexte 7">
            <a:extLst>
              <a:ext uri="{FF2B5EF4-FFF2-40B4-BE49-F238E27FC236}">
                <a16:creationId xmlns:a16="http://schemas.microsoft.com/office/drawing/2014/main" id="{F121F596-3155-4AAE-B027-BE7B770F938B}"/>
              </a:ext>
            </a:extLst>
          </p:cNvPr>
          <p:cNvSpPr txBox="1"/>
          <p:nvPr/>
        </p:nvSpPr>
        <p:spPr>
          <a:xfrm>
            <a:off x="407368" y="980728"/>
            <a:ext cx="6463144" cy="646331"/>
          </a:xfrm>
          <a:prstGeom prst="rect">
            <a:avLst/>
          </a:prstGeom>
          <a:noFill/>
        </p:spPr>
        <p:txBody>
          <a:bodyPr wrap="square">
            <a:spAutoFit/>
          </a:bodyPr>
          <a:lstStyle/>
          <a:p>
            <a:r>
              <a:rPr lang="fr-FR" dirty="0">
                <a:hlinkClick r:id="rId4"/>
              </a:rPr>
              <a:t>Quand je relis une doc technique que j’ai écrit il y a 4 ans | Les Joies du Code</a:t>
            </a:r>
            <a:endParaRPr lang="fr-FR" dirty="0"/>
          </a:p>
        </p:txBody>
      </p:sp>
      <p:pic>
        <p:nvPicPr>
          <p:cNvPr id="3" name="wLk9mOQ">
            <a:hlinkClick r:id="" action="ppaction://media"/>
            <a:extLst>
              <a:ext uri="{FF2B5EF4-FFF2-40B4-BE49-F238E27FC236}">
                <a16:creationId xmlns:a16="http://schemas.microsoft.com/office/drawing/2014/main" id="{170B7D56-0968-413A-834D-47A19CD758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188" y="2060848"/>
            <a:ext cx="4222659" cy="3166994"/>
          </a:xfrm>
          <a:prstGeom prst="rect">
            <a:avLst/>
          </a:prstGeom>
        </p:spPr>
      </p:pic>
    </p:spTree>
    <p:extLst>
      <p:ext uri="{BB962C8B-B14F-4D97-AF65-F5344CB8AC3E}">
        <p14:creationId xmlns:p14="http://schemas.microsoft.com/office/powerpoint/2010/main" val="224835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071664" y="1484784"/>
            <a:ext cx="2880320" cy="315264"/>
          </a:xfrm>
        </p:spPr>
        <p:txBody>
          <a:bodyPr>
            <a:normAutofit fontScale="90000"/>
          </a:bodyPr>
          <a:lstStyle/>
          <a:p>
            <a:r>
              <a:rPr lang="en-US" dirty="0"/>
              <a:t>1) TDD Demo !!!</a:t>
            </a:r>
          </a:p>
        </p:txBody>
      </p:sp>
      <p:sp>
        <p:nvSpPr>
          <p:cNvPr id="5" name="Espace réservé du texte 2">
            <a:extLst>
              <a:ext uri="{FF2B5EF4-FFF2-40B4-BE49-F238E27FC236}">
                <a16:creationId xmlns:a16="http://schemas.microsoft.com/office/drawing/2014/main" id="{A2325436-8F8D-4633-B970-9D1C2C5D95EE}"/>
              </a:ext>
            </a:extLst>
          </p:cNvPr>
          <p:cNvSpPr txBox="1">
            <a:spLocks/>
          </p:cNvSpPr>
          <p:nvPr/>
        </p:nvSpPr>
        <p:spPr>
          <a:xfrm>
            <a:off x="551384" y="3113736"/>
            <a:ext cx="5484688" cy="315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(SpringBoot+Junit5 </a:t>
            </a:r>
            <a:r>
              <a:rPr lang="en-US" dirty="0" err="1"/>
              <a:t>inclu</a:t>
            </a:r>
            <a:r>
              <a:rPr lang="en-US" dirty="0"/>
              <a:t>)</a:t>
            </a:r>
          </a:p>
          <a:p>
            <a:r>
              <a:rPr lang="en-US" dirty="0" err="1"/>
              <a:t>Calculer</a:t>
            </a:r>
            <a:r>
              <a:rPr lang="en-US" dirty="0"/>
              <a:t> durée de </a:t>
            </a:r>
            <a:r>
              <a:rPr lang="en-US" dirty="0" err="1"/>
              <a:t>trajet</a:t>
            </a:r>
            <a:r>
              <a:rPr lang="en-US" dirty="0"/>
              <a:t> (</a:t>
            </a:r>
            <a:r>
              <a:rPr lang="en-US" dirty="0" err="1"/>
              <a:t>cas</a:t>
            </a:r>
            <a:r>
              <a:rPr lang="en-US" dirty="0"/>
              <a:t> simple)</a:t>
            </a:r>
          </a:p>
        </p:txBody>
      </p:sp>
    </p:spTree>
    <p:extLst>
      <p:ext uri="{BB962C8B-B14F-4D97-AF65-F5344CB8AC3E}">
        <p14:creationId xmlns:p14="http://schemas.microsoft.com/office/powerpoint/2010/main" val="3453574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D3BAF-4B65-476B-82C8-2D13F7213C90}"/>
              </a:ext>
            </a:extLst>
          </p:cNvPr>
          <p:cNvSpPr/>
          <p:nvPr/>
        </p:nvSpPr>
        <p:spPr>
          <a:xfrm>
            <a:off x="0" y="3239192"/>
            <a:ext cx="12192000" cy="1821600"/>
          </a:xfrm>
          <a:prstGeom prst="rect">
            <a:avLst/>
          </a:prstGeom>
          <a:solidFill>
            <a:schemeClr val="bg1">
              <a:alpha val="8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5360" y="304347"/>
            <a:ext cx="2316336" cy="315264"/>
          </a:xfrm>
        </p:spPr>
        <p:txBody>
          <a:bodyPr>
            <a:normAutofit fontScale="90000"/>
          </a:bodyPr>
          <a:lstStyle/>
          <a:p>
            <a:r>
              <a:rPr lang="en-US" dirty="0"/>
              <a:t>TDD Front</a:t>
            </a:r>
          </a:p>
        </p:txBody>
      </p:sp>
      <p:pic>
        <p:nvPicPr>
          <p:cNvPr id="4" name="Image 3">
            <a:extLst>
              <a:ext uri="{FF2B5EF4-FFF2-40B4-BE49-F238E27FC236}">
                <a16:creationId xmlns:a16="http://schemas.microsoft.com/office/drawing/2014/main" id="{74721774-F054-4CB3-A54E-E8660AC90E34}"/>
              </a:ext>
            </a:extLst>
          </p:cNvPr>
          <p:cNvPicPr>
            <a:picLocks noChangeAspect="1"/>
          </p:cNvPicPr>
          <p:nvPr/>
        </p:nvPicPr>
        <p:blipFill>
          <a:blip r:embed="rId2">
            <a:lum/>
            <a:alphaModFix/>
          </a:blip>
          <a:srcRect/>
          <a:stretch>
            <a:fillRect/>
          </a:stretch>
        </p:blipFill>
        <p:spPr>
          <a:xfrm>
            <a:off x="1889" y="3347192"/>
            <a:ext cx="7703640" cy="1605600"/>
          </a:xfrm>
          <a:prstGeom prst="rect">
            <a:avLst/>
          </a:prstGeom>
          <a:noFill/>
          <a:ln>
            <a:noFill/>
          </a:ln>
        </p:spPr>
      </p:pic>
      <p:sp>
        <p:nvSpPr>
          <p:cNvPr id="6" name="ZoneTexte 5">
            <a:extLst>
              <a:ext uri="{FF2B5EF4-FFF2-40B4-BE49-F238E27FC236}">
                <a16:creationId xmlns:a16="http://schemas.microsoft.com/office/drawing/2014/main" id="{CF1C5885-BB67-4108-A41B-500F7DFCECD0}"/>
              </a:ext>
            </a:extLst>
          </p:cNvPr>
          <p:cNvSpPr txBox="1"/>
          <p:nvPr/>
        </p:nvSpPr>
        <p:spPr>
          <a:xfrm>
            <a:off x="1283129" y="2132856"/>
            <a:ext cx="2208851"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Installation librairies</a:t>
            </a:r>
          </a:p>
        </p:txBody>
      </p:sp>
      <p:sp>
        <p:nvSpPr>
          <p:cNvPr id="7" name="ZoneTexte 6">
            <a:extLst>
              <a:ext uri="{FF2B5EF4-FFF2-40B4-BE49-F238E27FC236}">
                <a16:creationId xmlns:a16="http://schemas.microsoft.com/office/drawing/2014/main" id="{3F6B021B-0EBC-41BD-BD19-DE74FE8B5695}"/>
              </a:ext>
            </a:extLst>
          </p:cNvPr>
          <p:cNvSpPr txBox="1"/>
          <p:nvPr/>
        </p:nvSpPr>
        <p:spPr>
          <a:xfrm>
            <a:off x="1297889" y="2604840"/>
            <a:ext cx="42894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Création de src/main/testjs/package.json</a:t>
            </a:r>
          </a:p>
        </p:txBody>
      </p:sp>
      <p:sp>
        <p:nvSpPr>
          <p:cNvPr id="8" name="ZoneTexte 7">
            <a:extLst>
              <a:ext uri="{FF2B5EF4-FFF2-40B4-BE49-F238E27FC236}">
                <a16:creationId xmlns:a16="http://schemas.microsoft.com/office/drawing/2014/main" id="{65ED5D6A-B735-4C46-BAC7-72FA597C599E}"/>
              </a:ext>
            </a:extLst>
          </p:cNvPr>
          <p:cNvSpPr txBox="1"/>
          <p:nvPr/>
        </p:nvSpPr>
        <p:spPr>
          <a:xfrm>
            <a:off x="7597889" y="3275208"/>
            <a:ext cx="80244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(TDD)</a:t>
            </a:r>
          </a:p>
        </p:txBody>
      </p:sp>
      <p:sp>
        <p:nvSpPr>
          <p:cNvPr id="9" name="ZoneTexte 8">
            <a:extLst>
              <a:ext uri="{FF2B5EF4-FFF2-40B4-BE49-F238E27FC236}">
                <a16:creationId xmlns:a16="http://schemas.microsoft.com/office/drawing/2014/main" id="{D31255A8-98DA-4AAC-9606-0EAACC481513}"/>
              </a:ext>
            </a:extLst>
          </p:cNvPr>
          <p:cNvSpPr txBox="1"/>
          <p:nvPr/>
        </p:nvSpPr>
        <p:spPr>
          <a:xfrm>
            <a:off x="7597889" y="3815192"/>
            <a:ext cx="13680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(TDD+ES6)</a:t>
            </a:r>
          </a:p>
        </p:txBody>
      </p:sp>
      <p:sp>
        <p:nvSpPr>
          <p:cNvPr id="10" name="ZoneTexte 9">
            <a:extLst>
              <a:ext uri="{FF2B5EF4-FFF2-40B4-BE49-F238E27FC236}">
                <a16:creationId xmlns:a16="http://schemas.microsoft.com/office/drawing/2014/main" id="{F4B3EF5B-7A94-41C0-BEBD-730F00E3F713}"/>
              </a:ext>
            </a:extLst>
          </p:cNvPr>
          <p:cNvSpPr txBox="1"/>
          <p:nvPr/>
        </p:nvSpPr>
        <p:spPr>
          <a:xfrm>
            <a:off x="7597889" y="4188872"/>
            <a:ext cx="14698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(TDD+DOM)</a:t>
            </a:r>
          </a:p>
        </p:txBody>
      </p:sp>
      <p:sp>
        <p:nvSpPr>
          <p:cNvPr id="11" name="ZoneTexte 10">
            <a:extLst>
              <a:ext uri="{FF2B5EF4-FFF2-40B4-BE49-F238E27FC236}">
                <a16:creationId xmlns:a16="http://schemas.microsoft.com/office/drawing/2014/main" id="{499BBE74-1DEC-49BB-AB8F-B298151B4B2D}"/>
              </a:ext>
            </a:extLst>
          </p:cNvPr>
          <p:cNvSpPr txBox="1"/>
          <p:nvPr/>
        </p:nvSpPr>
        <p:spPr>
          <a:xfrm>
            <a:off x="7597889" y="4607192"/>
            <a:ext cx="15768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(tests visuels)</a:t>
            </a:r>
          </a:p>
        </p:txBody>
      </p:sp>
      <p:sp>
        <p:nvSpPr>
          <p:cNvPr id="12" name="ZoneTexte 11">
            <a:extLst>
              <a:ext uri="{FF2B5EF4-FFF2-40B4-BE49-F238E27FC236}">
                <a16:creationId xmlns:a16="http://schemas.microsoft.com/office/drawing/2014/main" id="{31604904-E368-41F6-A762-1F39B940056B}"/>
              </a:ext>
            </a:extLst>
          </p:cNvPr>
          <p:cNvSpPr txBox="1"/>
          <p:nvPr/>
        </p:nvSpPr>
        <p:spPr>
          <a:xfrm>
            <a:off x="7597889" y="3534032"/>
            <a:ext cx="2596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a:t>
            </a:r>
            <a:r>
              <a:rPr lang="fr-FR" sz="1800" b="0" i="0" u="none" strike="noStrike" kern="1200" cap="none" dirty="0" err="1">
                <a:ln>
                  <a:noFill/>
                </a:ln>
                <a:latin typeface="Liberation Sans" pitchFamily="18"/>
                <a:ea typeface="DejaVu Sans" pitchFamily="2"/>
                <a:cs typeface="FreeSans" pitchFamily="2"/>
              </a:rPr>
              <a:t>TDD+webcomponents</a:t>
            </a:r>
            <a:r>
              <a:rPr lang="fr-FR" sz="1800" b="0" i="0" u="none" strike="noStrike" kern="1200" cap="none" dirty="0">
                <a:ln>
                  <a:noFill/>
                </a:ln>
                <a:latin typeface="Liberation Sans" pitchFamily="18"/>
                <a:ea typeface="DejaVu Sans" pitchFamily="2"/>
                <a:cs typeface="FreeSans" pitchFamily="2"/>
              </a:rPr>
              <a:t>)</a:t>
            </a:r>
          </a:p>
        </p:txBody>
      </p:sp>
      <p:sp>
        <p:nvSpPr>
          <p:cNvPr id="15" name="ZoneTexte 14">
            <a:extLst>
              <a:ext uri="{FF2B5EF4-FFF2-40B4-BE49-F238E27FC236}">
                <a16:creationId xmlns:a16="http://schemas.microsoft.com/office/drawing/2014/main" id="{06C03181-D5C0-4350-A483-2E848F4FDB9C}"/>
              </a:ext>
            </a:extLst>
          </p:cNvPr>
          <p:cNvSpPr txBox="1"/>
          <p:nvPr/>
        </p:nvSpPr>
        <p:spPr>
          <a:xfrm>
            <a:off x="395288" y="1606236"/>
            <a:ext cx="5700712" cy="646331"/>
          </a:xfrm>
          <a:prstGeom prst="rect">
            <a:avLst/>
          </a:prstGeom>
          <a:noFill/>
        </p:spPr>
        <p:txBody>
          <a:bodyPr wrap="square" rtlCol="0">
            <a:spAutoFit/>
          </a:bodyPr>
          <a:lstStyle/>
          <a:p>
            <a:r>
              <a:rPr lang="en-US" dirty="0"/>
              <a:t>Front (</a:t>
            </a:r>
            <a:r>
              <a:rPr lang="en-US" dirty="0" err="1"/>
              <a:t>WebComponents+Javascript+Jest</a:t>
            </a:r>
            <a:r>
              <a:rPr lang="en-US" dirty="0"/>
              <a:t>)</a:t>
            </a:r>
          </a:p>
          <a:p>
            <a:endParaRPr lang="fr-FR" dirty="0"/>
          </a:p>
        </p:txBody>
      </p:sp>
      <p:sp>
        <p:nvSpPr>
          <p:cNvPr id="16" name="ZoneTexte 15">
            <a:hlinkClick r:id="rId3"/>
            <a:extLst>
              <a:ext uri="{FF2B5EF4-FFF2-40B4-BE49-F238E27FC236}">
                <a16:creationId xmlns:a16="http://schemas.microsoft.com/office/drawing/2014/main" id="{0E2F0981-C31C-47B7-ABBE-C0E6A2E4A111}"/>
              </a:ext>
            </a:extLst>
          </p:cNvPr>
          <p:cNvSpPr txBox="1"/>
          <p:nvPr/>
        </p:nvSpPr>
        <p:spPr>
          <a:xfrm>
            <a:off x="395288" y="5348824"/>
            <a:ext cx="2531520" cy="4273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fr-FR" sz="1800" b="0" i="0" u="none" strike="noStrike" kern="1200" cap="none" dirty="0" err="1">
                <a:ln>
                  <a:noFill/>
                </a:ln>
                <a:latin typeface="Liberation Sans" pitchFamily="18"/>
                <a:ea typeface="DejaVu Sans" pitchFamily="2"/>
                <a:cs typeface="FreeSans" pitchFamily="2"/>
                <a:hlinkClick r:id="rId4"/>
              </a:rPr>
              <a:t>npm</a:t>
            </a:r>
            <a:r>
              <a:rPr lang="fr-FR" sz="1800" b="0" i="0" u="none" strike="noStrike" kern="1200" cap="none" dirty="0">
                <a:ln>
                  <a:noFill/>
                </a:ln>
                <a:latin typeface="Liberation Sans" pitchFamily="18"/>
                <a:ea typeface="DejaVu Sans" pitchFamily="2"/>
                <a:cs typeface="FreeSans" pitchFamily="2"/>
                <a:hlinkClick r:id="rId4"/>
              </a:rPr>
              <a:t> </a:t>
            </a:r>
            <a:r>
              <a:rPr lang="fr-FR" sz="1800" b="0" i="0" u="none" strike="noStrike" kern="1200" cap="none" dirty="0" err="1">
                <a:ln>
                  <a:noFill/>
                </a:ln>
                <a:latin typeface="Liberation Sans" pitchFamily="18"/>
                <a:ea typeface="DejaVu Sans" pitchFamily="2"/>
                <a:cs typeface="FreeSans" pitchFamily="2"/>
                <a:hlinkClick r:id="rId4"/>
              </a:rPr>
              <a:t>install</a:t>
            </a:r>
            <a:r>
              <a:rPr lang="fr-FR" sz="1800" b="0" i="0" u="none" strike="noStrike" kern="1200" cap="none" dirty="0">
                <a:ln>
                  <a:noFill/>
                </a:ln>
                <a:latin typeface="Liberation Sans" pitchFamily="18"/>
                <a:ea typeface="DejaVu Sans" pitchFamily="2"/>
                <a:cs typeface="FreeSans" pitchFamily="2"/>
                <a:hlinkClick r:id="rId4"/>
              </a:rPr>
              <a:t> 1</a:t>
            </a:r>
          </a:p>
        </p:txBody>
      </p:sp>
      <p:sp>
        <p:nvSpPr>
          <p:cNvPr id="17" name="ZoneTexte 16">
            <a:extLst>
              <a:ext uri="{FF2B5EF4-FFF2-40B4-BE49-F238E27FC236}">
                <a16:creationId xmlns:a16="http://schemas.microsoft.com/office/drawing/2014/main" id="{59B5760A-4B68-4B4A-8ECC-B912AD1BDA81}"/>
              </a:ext>
            </a:extLst>
          </p:cNvPr>
          <p:cNvSpPr txBox="1"/>
          <p:nvPr/>
        </p:nvSpPr>
        <p:spPr>
          <a:xfrm>
            <a:off x="2182589" y="5348824"/>
            <a:ext cx="2520000" cy="4273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fr-FR" sz="1800" b="0" i="0" u="none" strike="noStrike" kern="1200" cap="none" dirty="0" err="1">
                <a:ln>
                  <a:noFill/>
                </a:ln>
                <a:latin typeface="Liberation Sans" pitchFamily="18"/>
                <a:ea typeface="DejaVu Sans" pitchFamily="2"/>
                <a:cs typeface="FreeSans" pitchFamily="2"/>
                <a:hlinkClick r:id="rId3"/>
              </a:rPr>
              <a:t>npm</a:t>
            </a:r>
            <a:r>
              <a:rPr lang="fr-FR" sz="1800" b="0" i="0" u="none" strike="noStrike" kern="1200" cap="none" dirty="0">
                <a:ln>
                  <a:noFill/>
                </a:ln>
                <a:latin typeface="Liberation Sans" pitchFamily="18"/>
                <a:ea typeface="DejaVu Sans" pitchFamily="2"/>
                <a:cs typeface="FreeSans" pitchFamily="2"/>
                <a:hlinkClick r:id="rId3"/>
              </a:rPr>
              <a:t> </a:t>
            </a:r>
            <a:r>
              <a:rPr lang="fr-FR" sz="1800" b="0" i="0" u="none" strike="noStrike" kern="1200" cap="none" dirty="0" err="1">
                <a:ln>
                  <a:noFill/>
                </a:ln>
                <a:latin typeface="Liberation Sans" pitchFamily="18"/>
                <a:ea typeface="DejaVu Sans" pitchFamily="2"/>
                <a:cs typeface="FreeSans" pitchFamily="2"/>
                <a:hlinkClick r:id="rId3"/>
              </a:rPr>
              <a:t>install</a:t>
            </a:r>
            <a:r>
              <a:rPr lang="fr-FR" sz="1800" b="0" i="0" u="none" strike="noStrike" kern="1200" cap="none" dirty="0">
                <a:ln>
                  <a:noFill/>
                </a:ln>
                <a:latin typeface="Liberation Sans" pitchFamily="18"/>
                <a:ea typeface="DejaVu Sans" pitchFamily="2"/>
                <a:cs typeface="FreeSans" pitchFamily="2"/>
                <a:hlinkClick r:id="rId3"/>
              </a:rPr>
              <a:t> 2</a:t>
            </a:r>
          </a:p>
        </p:txBody>
      </p:sp>
      <p:sp>
        <p:nvSpPr>
          <p:cNvPr id="18" name="ZoneTexte 17">
            <a:extLst>
              <a:ext uri="{FF2B5EF4-FFF2-40B4-BE49-F238E27FC236}">
                <a16:creationId xmlns:a16="http://schemas.microsoft.com/office/drawing/2014/main" id="{C4D125A7-F3D7-49FE-BD18-215D12E965FD}"/>
              </a:ext>
            </a:extLst>
          </p:cNvPr>
          <p:cNvSpPr txBox="1"/>
          <p:nvPr/>
        </p:nvSpPr>
        <p:spPr>
          <a:xfrm>
            <a:off x="3882888" y="5350167"/>
            <a:ext cx="5453471" cy="88725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 On est jamais mieux servi que par soi-même »</a:t>
            </a:r>
          </a:p>
          <a:p>
            <a:pPr marL="0" marR="0" lvl="0" indent="0" rtl="0" hangingPunct="0">
              <a:lnSpc>
                <a:spcPct val="100000"/>
              </a:lnSpc>
              <a:spcBef>
                <a:spcPts val="0"/>
              </a:spcBef>
              <a:spcAft>
                <a:spcPts val="0"/>
              </a:spcAft>
              <a:buNone/>
              <a:tabLst/>
            </a:pPr>
            <a:endParaRPr lang="fr-FR" sz="1800" b="0" i="0" u="none" strike="noStrike" kern="1200" cap="none" dirty="0">
              <a:ln>
                <a:noFill/>
              </a:ln>
              <a:latin typeface="Liberation Sans" pitchFamily="18"/>
              <a:ea typeface="DejaVu Sans" pitchFamily="2"/>
              <a:cs typeface="FreeSans" pitchFamily="2"/>
            </a:endParaRPr>
          </a:p>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Charles-Guillaume Étienne (1777-1845)</a:t>
            </a:r>
          </a:p>
        </p:txBody>
      </p:sp>
    </p:spTree>
    <p:extLst>
      <p:ext uri="{BB962C8B-B14F-4D97-AF65-F5344CB8AC3E}">
        <p14:creationId xmlns:p14="http://schemas.microsoft.com/office/powerpoint/2010/main" val="3432466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6000" y="404664"/>
            <a:ext cx="11520000" cy="864000"/>
          </a:xfrm>
        </p:spPr>
        <p:txBody>
          <a:bodyPr/>
          <a:lstStyle/>
          <a:p>
            <a:r>
              <a:rPr lang="en-US" dirty="0"/>
              <a:t>2)TDD Demo !!! Front </a:t>
            </a:r>
            <a:r>
              <a:rPr lang="fr-FR" dirty="0"/>
              <a:t>visuel</a:t>
            </a:r>
            <a:r>
              <a:rPr lang="en-US" dirty="0"/>
              <a:t> des web-components</a:t>
            </a:r>
          </a:p>
        </p:txBody>
      </p:sp>
      <p:sp>
        <p:nvSpPr>
          <p:cNvPr id="8" name="ZoneTexte 7">
            <a:extLst>
              <a:ext uri="{FF2B5EF4-FFF2-40B4-BE49-F238E27FC236}">
                <a16:creationId xmlns:a16="http://schemas.microsoft.com/office/drawing/2014/main" id="{50EB8F76-DEE0-488C-BE30-0F56B518D4D2}"/>
              </a:ext>
            </a:extLst>
          </p:cNvPr>
          <p:cNvSpPr txBox="1"/>
          <p:nvPr/>
        </p:nvSpPr>
        <p:spPr>
          <a:xfrm>
            <a:off x="433984" y="2400222"/>
            <a:ext cx="5483664" cy="369332"/>
          </a:xfrm>
          <a:prstGeom prst="rect">
            <a:avLst/>
          </a:prstGeom>
          <a:noFill/>
        </p:spPr>
        <p:txBody>
          <a:bodyPr wrap="square" rtlCol="0">
            <a:spAutoFit/>
          </a:bodyPr>
          <a:lstStyle/>
          <a:p>
            <a:r>
              <a:rPr lang="fr-FR" dirty="0">
                <a:solidFill>
                  <a:schemeClr val="accent5"/>
                </a:solidFill>
              </a:rPr>
              <a:t>main/</a:t>
            </a:r>
            <a:r>
              <a:rPr lang="fr-FR" dirty="0" err="1">
                <a:solidFill>
                  <a:schemeClr val="accent5"/>
                </a:solidFill>
              </a:rPr>
              <a:t>testjs</a:t>
            </a:r>
            <a:r>
              <a:rPr lang="fr-FR" dirty="0">
                <a:solidFill>
                  <a:schemeClr val="accent5"/>
                </a:solidFill>
              </a:rPr>
              <a:t>/test/CarteDeVisiteTEST.html</a:t>
            </a:r>
          </a:p>
        </p:txBody>
      </p:sp>
      <p:pic>
        <p:nvPicPr>
          <p:cNvPr id="10" name="Image 9">
            <a:extLst>
              <a:ext uri="{FF2B5EF4-FFF2-40B4-BE49-F238E27FC236}">
                <a16:creationId xmlns:a16="http://schemas.microsoft.com/office/drawing/2014/main" id="{2EE0AD10-B369-4093-A588-4278F8BCD232}"/>
              </a:ext>
            </a:extLst>
          </p:cNvPr>
          <p:cNvPicPr>
            <a:picLocks noChangeAspect="1"/>
          </p:cNvPicPr>
          <p:nvPr/>
        </p:nvPicPr>
        <p:blipFill>
          <a:blip r:embed="rId2">
            <a:lum/>
            <a:alphaModFix/>
          </a:blip>
          <a:srcRect/>
          <a:stretch>
            <a:fillRect/>
          </a:stretch>
        </p:blipFill>
        <p:spPr>
          <a:xfrm>
            <a:off x="674234" y="3171832"/>
            <a:ext cx="4066922" cy="380518"/>
          </a:xfrm>
          <a:prstGeom prst="rect">
            <a:avLst/>
          </a:prstGeom>
          <a:noFill/>
          <a:ln cap="flat">
            <a:noFill/>
          </a:ln>
        </p:spPr>
      </p:pic>
      <p:sp>
        <p:nvSpPr>
          <p:cNvPr id="11" name="ZoneTexte 10">
            <a:extLst>
              <a:ext uri="{FF2B5EF4-FFF2-40B4-BE49-F238E27FC236}">
                <a16:creationId xmlns:a16="http://schemas.microsoft.com/office/drawing/2014/main" id="{D349FF3B-6DDF-4A2D-934E-D2415E644359}"/>
              </a:ext>
            </a:extLst>
          </p:cNvPr>
          <p:cNvSpPr txBox="1"/>
          <p:nvPr/>
        </p:nvSpPr>
        <p:spPr>
          <a:xfrm>
            <a:off x="407368" y="4221088"/>
            <a:ext cx="8424936" cy="369332"/>
          </a:xfrm>
          <a:prstGeom prst="rect">
            <a:avLst/>
          </a:prstGeom>
          <a:noFill/>
        </p:spPr>
        <p:txBody>
          <a:bodyPr wrap="square" rtlCol="0">
            <a:spAutoFit/>
          </a:bodyPr>
          <a:lstStyle/>
          <a:p>
            <a:r>
              <a:rPr lang="fr-FR" dirty="0">
                <a:solidFill>
                  <a:schemeClr val="accent1"/>
                </a:solidFill>
              </a:rPr>
              <a:t>main/web-app/</a:t>
            </a:r>
            <a:r>
              <a:rPr lang="fr-FR" dirty="0" err="1">
                <a:solidFill>
                  <a:schemeClr val="accent1"/>
                </a:solidFill>
              </a:rPr>
              <a:t>js</a:t>
            </a:r>
            <a:r>
              <a:rPr lang="fr-FR" dirty="0">
                <a:solidFill>
                  <a:schemeClr val="accent1"/>
                </a:solidFill>
              </a:rPr>
              <a:t>/CarteDeVisite.js</a:t>
            </a:r>
          </a:p>
        </p:txBody>
      </p:sp>
      <p:cxnSp>
        <p:nvCxnSpPr>
          <p:cNvPr id="13" name="Connecteur droit avec flèche 12">
            <a:extLst>
              <a:ext uri="{FF2B5EF4-FFF2-40B4-BE49-F238E27FC236}">
                <a16:creationId xmlns:a16="http://schemas.microsoft.com/office/drawing/2014/main" id="{64DD6FC3-030A-4078-BC13-C8C616832E94}"/>
              </a:ext>
            </a:extLst>
          </p:cNvPr>
          <p:cNvCxnSpPr/>
          <p:nvPr/>
        </p:nvCxnSpPr>
        <p:spPr>
          <a:xfrm>
            <a:off x="650008" y="2826583"/>
            <a:ext cx="0" cy="1451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2810984-0603-438B-809E-32F107EB04CC}"/>
              </a:ext>
            </a:extLst>
          </p:cNvPr>
          <p:cNvCxnSpPr>
            <a:cxnSpLocks/>
            <a:stCxn id="11" idx="0"/>
          </p:cNvCxnSpPr>
          <p:nvPr/>
        </p:nvCxnSpPr>
        <p:spPr>
          <a:xfrm flipV="1">
            <a:off x="4619836" y="2693602"/>
            <a:ext cx="0" cy="152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658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25C4F4C4-A926-4E87-9CE3-792C643B36F5}"/>
              </a:ext>
            </a:extLst>
          </p:cNvPr>
          <p:cNvPicPr>
            <a:picLocks noChangeAspect="1"/>
          </p:cNvPicPr>
          <p:nvPr/>
        </p:nvPicPr>
        <p:blipFill>
          <a:blip r:embed="rId2"/>
          <a:stretch>
            <a:fillRect/>
          </a:stretch>
        </p:blipFill>
        <p:spPr>
          <a:xfrm>
            <a:off x="0" y="1461302"/>
            <a:ext cx="4775057" cy="4855536"/>
          </a:xfrm>
          <a:prstGeom prst="rect">
            <a:avLst/>
          </a:prstGeom>
        </p:spPr>
      </p:pic>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88337" y="335483"/>
            <a:ext cx="11520000" cy="864000"/>
          </a:xfrm>
        </p:spPr>
        <p:txBody>
          <a:bodyPr/>
          <a:lstStyle/>
          <a:p>
            <a:r>
              <a:rPr lang="en-US" dirty="0"/>
              <a:t>TDD Demo Front </a:t>
            </a:r>
            <a:r>
              <a:rPr lang="fr-FR" dirty="0"/>
              <a:t>non visuel avec JEST</a:t>
            </a:r>
            <a:endParaRPr lang="en-US" dirty="0"/>
          </a:p>
        </p:txBody>
      </p:sp>
      <p:sp>
        <p:nvSpPr>
          <p:cNvPr id="16" name="ZoneTexte 15">
            <a:extLst>
              <a:ext uri="{FF2B5EF4-FFF2-40B4-BE49-F238E27FC236}">
                <a16:creationId xmlns:a16="http://schemas.microsoft.com/office/drawing/2014/main" id="{FA2AD802-FAF0-4A14-83AC-B64D292FDB4F}"/>
              </a:ext>
            </a:extLst>
          </p:cNvPr>
          <p:cNvSpPr txBox="1"/>
          <p:nvPr/>
        </p:nvSpPr>
        <p:spPr>
          <a:xfrm>
            <a:off x="669" y="1091482"/>
            <a:ext cx="2120758" cy="34631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DejaVu Sans" pitchFamily="2"/>
                <a:cs typeface="FreeSans" pitchFamily="2"/>
              </a:rPr>
              <a:t>testjs/package.json</a:t>
            </a:r>
          </a:p>
        </p:txBody>
      </p:sp>
      <p:sp>
        <p:nvSpPr>
          <p:cNvPr id="19" name="Forme libre : forme 18">
            <a:extLst>
              <a:ext uri="{FF2B5EF4-FFF2-40B4-BE49-F238E27FC236}">
                <a16:creationId xmlns:a16="http://schemas.microsoft.com/office/drawing/2014/main" id="{123868AA-5917-4C34-B789-ED2640C37132}"/>
              </a:ext>
            </a:extLst>
          </p:cNvPr>
          <p:cNvSpPr/>
          <p:nvPr/>
        </p:nvSpPr>
        <p:spPr>
          <a:xfrm>
            <a:off x="0" y="2085799"/>
            <a:ext cx="4871196" cy="423103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w="50800" cap="flat">
            <a:solidFill>
              <a:srgbClr val="3465A4"/>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DejaVu Sans" pitchFamily="2"/>
              <a:cs typeface="FreeSans" pitchFamily="2"/>
            </a:endParaRPr>
          </a:p>
        </p:txBody>
      </p:sp>
      <p:pic>
        <p:nvPicPr>
          <p:cNvPr id="21" name="Image 20">
            <a:extLst>
              <a:ext uri="{FF2B5EF4-FFF2-40B4-BE49-F238E27FC236}">
                <a16:creationId xmlns:a16="http://schemas.microsoft.com/office/drawing/2014/main" id="{BB774930-A471-4092-BF51-0147A65269FC}"/>
              </a:ext>
            </a:extLst>
          </p:cNvPr>
          <p:cNvPicPr>
            <a:picLocks noChangeAspect="1"/>
          </p:cNvPicPr>
          <p:nvPr/>
        </p:nvPicPr>
        <p:blipFill>
          <a:blip r:embed="rId3">
            <a:lum/>
            <a:alphaModFix/>
          </a:blip>
          <a:srcRect/>
          <a:stretch>
            <a:fillRect/>
          </a:stretch>
        </p:blipFill>
        <p:spPr>
          <a:xfrm>
            <a:off x="5303912" y="1484783"/>
            <a:ext cx="4248472" cy="3300311"/>
          </a:xfrm>
          <a:prstGeom prst="rect">
            <a:avLst/>
          </a:prstGeom>
          <a:noFill/>
          <a:ln cap="flat">
            <a:noFill/>
          </a:ln>
        </p:spPr>
      </p:pic>
      <p:sp>
        <p:nvSpPr>
          <p:cNvPr id="23" name="ZoneTexte 22">
            <a:extLst>
              <a:ext uri="{FF2B5EF4-FFF2-40B4-BE49-F238E27FC236}">
                <a16:creationId xmlns:a16="http://schemas.microsoft.com/office/drawing/2014/main" id="{537B98E8-682A-4BB0-A3B1-63825193F091}"/>
              </a:ext>
            </a:extLst>
          </p:cNvPr>
          <p:cNvSpPr txBox="1"/>
          <p:nvPr/>
        </p:nvSpPr>
        <p:spPr>
          <a:xfrm>
            <a:off x="5519936" y="1138464"/>
            <a:ext cx="2487963" cy="34631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000000"/>
                </a:solidFill>
                <a:uFillTx/>
                <a:latin typeface="Liberation Sans" pitchFamily="18"/>
                <a:ea typeface="DejaVu Sans" pitchFamily="2"/>
                <a:cs typeface="FreeSans" pitchFamily="2"/>
              </a:rPr>
              <a:t>testjs</a:t>
            </a:r>
            <a:r>
              <a:rPr lang="fr-FR" sz="1800" b="0" i="0" u="none" strike="noStrike" kern="1200" cap="none" spc="0" baseline="0" dirty="0">
                <a:solidFill>
                  <a:srgbClr val="000000"/>
                </a:solidFill>
                <a:uFillTx/>
                <a:latin typeface="Liberation Sans" pitchFamily="18"/>
                <a:ea typeface="DejaVu Sans" pitchFamily="2"/>
                <a:cs typeface="FreeSans" pitchFamily="2"/>
              </a:rPr>
              <a:t>/</a:t>
            </a:r>
            <a:r>
              <a:rPr lang="fr-FR" sz="1800" b="0" i="0" u="none" strike="noStrike" kern="1200" cap="none" spc="0" baseline="0" dirty="0" err="1">
                <a:solidFill>
                  <a:srgbClr val="000000"/>
                </a:solidFill>
                <a:uFillTx/>
                <a:latin typeface="Liberation Sans" pitchFamily="18"/>
                <a:ea typeface="DejaVu Sans" pitchFamily="2"/>
                <a:cs typeface="FreeSans" pitchFamily="2"/>
              </a:rPr>
              <a:t>babel.config.json</a:t>
            </a:r>
            <a:endParaRPr lang="fr-FR" sz="1800" b="0" i="0" u="none" strike="noStrike" kern="1200" cap="none" spc="0" baseline="0" dirty="0">
              <a:solidFill>
                <a:srgbClr val="000000"/>
              </a:solidFill>
              <a:uFillTx/>
              <a:latin typeface="Liberation Sans" pitchFamily="18"/>
              <a:ea typeface="DejaVu Sans" pitchFamily="2"/>
              <a:cs typeface="FreeSans" pitchFamily="2"/>
            </a:endParaRPr>
          </a:p>
        </p:txBody>
      </p:sp>
      <p:sp>
        <p:nvSpPr>
          <p:cNvPr id="24" name="ZoneTexte 23">
            <a:extLst>
              <a:ext uri="{FF2B5EF4-FFF2-40B4-BE49-F238E27FC236}">
                <a16:creationId xmlns:a16="http://schemas.microsoft.com/office/drawing/2014/main" id="{196523FA-9BB4-48FF-937A-B22348DB333B}"/>
              </a:ext>
            </a:extLst>
          </p:cNvPr>
          <p:cNvSpPr txBox="1"/>
          <p:nvPr/>
        </p:nvSpPr>
        <p:spPr>
          <a:xfrm>
            <a:off x="283663" y="703609"/>
            <a:ext cx="1554770"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DejaVu Sans" pitchFamily="2"/>
                <a:cs typeface="FreeSans" pitchFamily="2"/>
              </a:rPr>
              <a:t>Configuration</a:t>
            </a:r>
          </a:p>
        </p:txBody>
      </p:sp>
      <p:sp>
        <p:nvSpPr>
          <p:cNvPr id="9" name="ZoneTexte 8">
            <a:extLst>
              <a:ext uri="{FF2B5EF4-FFF2-40B4-BE49-F238E27FC236}">
                <a16:creationId xmlns:a16="http://schemas.microsoft.com/office/drawing/2014/main" id="{EE03FA9A-34BD-4F5E-BE9A-9EA3F126B6BC}"/>
              </a:ext>
            </a:extLst>
          </p:cNvPr>
          <p:cNvSpPr txBox="1"/>
          <p:nvPr/>
        </p:nvSpPr>
        <p:spPr>
          <a:xfrm>
            <a:off x="5672336" y="4882881"/>
            <a:ext cx="142582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DejaVu Sans" pitchFamily="2"/>
                <a:cs typeface="FreeSans" pitchFamily="2"/>
              </a:rPr>
              <a:t>xxxxx.test.js</a:t>
            </a:r>
          </a:p>
        </p:txBody>
      </p:sp>
      <p:pic>
        <p:nvPicPr>
          <p:cNvPr id="6" name="Image 5">
            <a:extLst>
              <a:ext uri="{FF2B5EF4-FFF2-40B4-BE49-F238E27FC236}">
                <a16:creationId xmlns:a16="http://schemas.microsoft.com/office/drawing/2014/main" id="{EC29BAB0-F456-48BE-AF50-0DE66183AFE3}"/>
              </a:ext>
            </a:extLst>
          </p:cNvPr>
          <p:cNvPicPr>
            <a:picLocks noChangeAspect="1"/>
          </p:cNvPicPr>
          <p:nvPr/>
        </p:nvPicPr>
        <p:blipFill>
          <a:blip r:embed="rId4"/>
          <a:stretch>
            <a:fillRect/>
          </a:stretch>
        </p:blipFill>
        <p:spPr>
          <a:xfrm>
            <a:off x="5519936" y="5274978"/>
            <a:ext cx="4276725" cy="390525"/>
          </a:xfrm>
          <a:prstGeom prst="rect">
            <a:avLst/>
          </a:prstGeom>
        </p:spPr>
      </p:pic>
    </p:spTree>
    <p:extLst>
      <p:ext uri="{BB962C8B-B14F-4D97-AF65-F5344CB8AC3E}">
        <p14:creationId xmlns:p14="http://schemas.microsoft.com/office/powerpoint/2010/main" val="642352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4127BCF-CEF5-4B7D-97F1-D4F235637B2E}"/>
              </a:ext>
            </a:extLst>
          </p:cNvPr>
          <p:cNvSpPr/>
          <p:nvPr/>
        </p:nvSpPr>
        <p:spPr>
          <a:xfrm>
            <a:off x="0" y="2752383"/>
            <a:ext cx="12192000" cy="3696661"/>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6000" y="408956"/>
            <a:ext cx="11520000" cy="864000"/>
          </a:xfrm>
        </p:spPr>
        <p:txBody>
          <a:bodyPr>
            <a:normAutofit fontScale="90000"/>
          </a:bodyPr>
          <a:lstStyle/>
          <a:p>
            <a:r>
              <a:rPr lang="en-US" dirty="0"/>
              <a:t>3a) TDD Demo !!! Front </a:t>
            </a:r>
            <a:r>
              <a:rPr lang="fr-FR" dirty="0"/>
              <a:t>non visuel</a:t>
            </a:r>
            <a:r>
              <a:rPr lang="en-US" dirty="0"/>
              <a:t> avec web-components</a:t>
            </a:r>
            <a:br>
              <a:rPr lang="en-US" dirty="0"/>
            </a:br>
            <a:br>
              <a:rPr lang="en-US" dirty="0"/>
            </a:br>
            <a:br>
              <a:rPr lang="en-US" dirty="0"/>
            </a:br>
            <a:br>
              <a:rPr lang="en-US" dirty="0"/>
            </a:br>
            <a:br>
              <a:rPr lang="en-US" dirty="0"/>
            </a:br>
            <a:br>
              <a:rPr lang="en-US" dirty="0"/>
            </a:br>
            <a:r>
              <a:rPr lang="en-US" dirty="0"/>
              <a:t>3b) TDD Demo !!! Front non </a:t>
            </a:r>
            <a:r>
              <a:rPr lang="en-US" dirty="0" err="1"/>
              <a:t>visuel</a:t>
            </a:r>
            <a:r>
              <a:rPr lang="en-US" dirty="0"/>
              <a:t> </a:t>
            </a:r>
            <a:r>
              <a:rPr lang="en-US" dirty="0" err="1"/>
              <a:t>algorithmique</a:t>
            </a:r>
            <a:br>
              <a:rPr lang="en-US" dirty="0"/>
            </a:br>
            <a:r>
              <a:rPr lang="en-US" dirty="0"/>
              <a:t>Comparer durée </a:t>
            </a:r>
            <a:r>
              <a:rPr lang="en-US" dirty="0" err="1"/>
              <a:t>trajet</a:t>
            </a:r>
            <a:r>
              <a:rPr lang="en-US" dirty="0"/>
              <a:t> Train/Voiture</a:t>
            </a:r>
          </a:p>
        </p:txBody>
      </p:sp>
      <p:cxnSp>
        <p:nvCxnSpPr>
          <p:cNvPr id="3" name="Connecteur droit avec flèche 2">
            <a:extLst>
              <a:ext uri="{FF2B5EF4-FFF2-40B4-BE49-F238E27FC236}">
                <a16:creationId xmlns:a16="http://schemas.microsoft.com/office/drawing/2014/main" id="{C2D9B077-E715-47F0-9ADA-16A50ED47138}"/>
              </a:ext>
            </a:extLst>
          </p:cNvPr>
          <p:cNvCxnSpPr/>
          <p:nvPr/>
        </p:nvCxnSpPr>
        <p:spPr>
          <a:xfrm>
            <a:off x="4072057" y="3995008"/>
            <a:ext cx="653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eur droit 3">
            <a:extLst>
              <a:ext uri="{FF2B5EF4-FFF2-40B4-BE49-F238E27FC236}">
                <a16:creationId xmlns:a16="http://schemas.microsoft.com/office/drawing/2014/main" id="{4E5BDF5F-4D91-481F-8285-7D2C389E8703}"/>
              </a:ext>
            </a:extLst>
          </p:cNvPr>
          <p:cNvCxnSpPr/>
          <p:nvPr/>
        </p:nvCxnSpPr>
        <p:spPr>
          <a:xfrm>
            <a:off x="5508427" y="3844513"/>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6D39F998-36B3-4476-8E5B-3BAA5B6FBDDE}"/>
              </a:ext>
            </a:extLst>
          </p:cNvPr>
          <p:cNvCxnSpPr/>
          <p:nvPr/>
        </p:nvCxnSpPr>
        <p:spPr>
          <a:xfrm>
            <a:off x="8632627" y="3844513"/>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6081991C-EAD2-47E3-8956-FAD4548A552E}"/>
              </a:ext>
            </a:extLst>
          </p:cNvPr>
          <p:cNvCxnSpPr/>
          <p:nvPr/>
        </p:nvCxnSpPr>
        <p:spPr>
          <a:xfrm>
            <a:off x="4072057" y="3844513"/>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AC1DB4C6-645B-4CAF-8DF4-DB291D754F36}"/>
              </a:ext>
            </a:extLst>
          </p:cNvPr>
          <p:cNvCxnSpPr/>
          <p:nvPr/>
        </p:nvCxnSpPr>
        <p:spPr>
          <a:xfrm>
            <a:off x="10604937" y="3844513"/>
            <a:ext cx="0" cy="295275"/>
          </a:xfrm>
          <a:prstGeom prst="line">
            <a:avLst/>
          </a:prstGeom>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151DA072-1713-4EA9-A032-F97C17D55BA8}"/>
              </a:ext>
            </a:extLst>
          </p:cNvPr>
          <p:cNvSpPr txBox="1"/>
          <p:nvPr/>
        </p:nvSpPr>
        <p:spPr>
          <a:xfrm>
            <a:off x="3784403" y="4139788"/>
            <a:ext cx="847718" cy="369332"/>
          </a:xfrm>
          <a:prstGeom prst="rect">
            <a:avLst/>
          </a:prstGeom>
          <a:noFill/>
        </p:spPr>
        <p:txBody>
          <a:bodyPr wrap="square" rtlCol="0">
            <a:spAutoFit/>
          </a:bodyPr>
          <a:lstStyle/>
          <a:p>
            <a:r>
              <a:rPr lang="fr-FR" dirty="0"/>
              <a:t>Paris</a:t>
            </a:r>
          </a:p>
        </p:txBody>
      </p:sp>
      <p:sp>
        <p:nvSpPr>
          <p:cNvPr id="9" name="ZoneTexte 8">
            <a:extLst>
              <a:ext uri="{FF2B5EF4-FFF2-40B4-BE49-F238E27FC236}">
                <a16:creationId xmlns:a16="http://schemas.microsoft.com/office/drawing/2014/main" id="{718AF9E5-FF5D-44B6-9344-8E6BEDA4BD74}"/>
              </a:ext>
            </a:extLst>
          </p:cNvPr>
          <p:cNvSpPr txBox="1"/>
          <p:nvPr/>
        </p:nvSpPr>
        <p:spPr>
          <a:xfrm>
            <a:off x="5084567" y="4103653"/>
            <a:ext cx="1334389" cy="369332"/>
          </a:xfrm>
          <a:prstGeom prst="rect">
            <a:avLst/>
          </a:prstGeom>
          <a:noFill/>
        </p:spPr>
        <p:txBody>
          <a:bodyPr wrap="square" rtlCol="0">
            <a:spAutoFit/>
          </a:bodyPr>
          <a:lstStyle/>
          <a:p>
            <a:r>
              <a:rPr lang="fr-FR" dirty="0"/>
              <a:t>Orléans</a:t>
            </a:r>
          </a:p>
        </p:txBody>
      </p:sp>
      <p:sp>
        <p:nvSpPr>
          <p:cNvPr id="10" name="ZoneTexte 9">
            <a:extLst>
              <a:ext uri="{FF2B5EF4-FFF2-40B4-BE49-F238E27FC236}">
                <a16:creationId xmlns:a16="http://schemas.microsoft.com/office/drawing/2014/main" id="{D7C154B1-0109-47B7-A44C-26CA889C4955}"/>
              </a:ext>
            </a:extLst>
          </p:cNvPr>
          <p:cNvSpPr txBox="1"/>
          <p:nvPr/>
        </p:nvSpPr>
        <p:spPr>
          <a:xfrm>
            <a:off x="10104767" y="4139788"/>
            <a:ext cx="959785" cy="369332"/>
          </a:xfrm>
          <a:prstGeom prst="rect">
            <a:avLst/>
          </a:prstGeom>
          <a:noFill/>
        </p:spPr>
        <p:txBody>
          <a:bodyPr wrap="square" rtlCol="0">
            <a:spAutoFit/>
          </a:bodyPr>
          <a:lstStyle/>
          <a:p>
            <a:r>
              <a:rPr lang="fr-FR" dirty="0"/>
              <a:t>Tours</a:t>
            </a:r>
          </a:p>
        </p:txBody>
      </p:sp>
      <p:sp>
        <p:nvSpPr>
          <p:cNvPr id="11" name="ZoneTexte 10">
            <a:extLst>
              <a:ext uri="{FF2B5EF4-FFF2-40B4-BE49-F238E27FC236}">
                <a16:creationId xmlns:a16="http://schemas.microsoft.com/office/drawing/2014/main" id="{8C29BE85-96D8-4DAA-9E5C-0CF600A7BD83}"/>
              </a:ext>
            </a:extLst>
          </p:cNvPr>
          <p:cNvSpPr txBox="1"/>
          <p:nvPr/>
        </p:nvSpPr>
        <p:spPr>
          <a:xfrm>
            <a:off x="8082486" y="4105617"/>
            <a:ext cx="1685922" cy="369332"/>
          </a:xfrm>
          <a:prstGeom prst="rect">
            <a:avLst/>
          </a:prstGeom>
          <a:noFill/>
        </p:spPr>
        <p:txBody>
          <a:bodyPr wrap="square" rtlCol="0">
            <a:spAutoFit/>
          </a:bodyPr>
          <a:lstStyle/>
          <a:p>
            <a:r>
              <a:rPr lang="fr-FR" dirty="0"/>
              <a:t>Nantes</a:t>
            </a:r>
          </a:p>
        </p:txBody>
      </p:sp>
      <p:sp>
        <p:nvSpPr>
          <p:cNvPr id="12" name="ZoneTexte 11">
            <a:extLst>
              <a:ext uri="{FF2B5EF4-FFF2-40B4-BE49-F238E27FC236}">
                <a16:creationId xmlns:a16="http://schemas.microsoft.com/office/drawing/2014/main" id="{622C213E-0423-471B-A2CA-E7B88346D2AE}"/>
              </a:ext>
            </a:extLst>
          </p:cNvPr>
          <p:cNvSpPr txBox="1"/>
          <p:nvPr/>
        </p:nvSpPr>
        <p:spPr>
          <a:xfrm flipH="1">
            <a:off x="3538637" y="3698067"/>
            <a:ext cx="7741939" cy="369332"/>
          </a:xfrm>
          <a:prstGeom prst="rect">
            <a:avLst/>
          </a:prstGeom>
          <a:noFill/>
        </p:spPr>
        <p:txBody>
          <a:bodyPr wrap="square" rtlCol="0">
            <a:spAutoFit/>
          </a:bodyPr>
          <a:lstStyle/>
          <a:p>
            <a:r>
              <a:rPr lang="fr-FR" dirty="0"/>
              <a:t>	117                         116		124</a:t>
            </a:r>
          </a:p>
        </p:txBody>
      </p:sp>
      <p:cxnSp>
        <p:nvCxnSpPr>
          <p:cNvPr id="13" name="Connecteur droit 12">
            <a:extLst>
              <a:ext uri="{FF2B5EF4-FFF2-40B4-BE49-F238E27FC236}">
                <a16:creationId xmlns:a16="http://schemas.microsoft.com/office/drawing/2014/main" id="{F848FAA3-F3A7-4AD7-9A18-33576D96DE54}"/>
              </a:ext>
            </a:extLst>
          </p:cNvPr>
          <p:cNvCxnSpPr/>
          <p:nvPr/>
        </p:nvCxnSpPr>
        <p:spPr>
          <a:xfrm>
            <a:off x="10244544" y="3798972"/>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5F38402-CBCF-434E-A1FB-06C55DA84298}"/>
              </a:ext>
            </a:extLst>
          </p:cNvPr>
          <p:cNvCxnSpPr/>
          <p:nvPr/>
        </p:nvCxnSpPr>
        <p:spPr>
          <a:xfrm>
            <a:off x="8272234" y="3798972"/>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F341A78-9453-470E-A0EF-E0737BAD9261}"/>
              </a:ext>
            </a:extLst>
          </p:cNvPr>
          <p:cNvCxnSpPr/>
          <p:nvPr/>
        </p:nvCxnSpPr>
        <p:spPr>
          <a:xfrm>
            <a:off x="5224942" y="3806711"/>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C8CA4F3C-53A8-4E48-923B-6BBA93182473}"/>
              </a:ext>
            </a:extLst>
          </p:cNvPr>
          <p:cNvCxnSpPr/>
          <p:nvPr/>
        </p:nvCxnSpPr>
        <p:spPr>
          <a:xfrm>
            <a:off x="3752921" y="3806711"/>
            <a:ext cx="561975"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7C15A4E3-89E9-425B-AAA7-8AB5971BA9BD}"/>
              </a:ext>
            </a:extLst>
          </p:cNvPr>
          <p:cNvSpPr txBox="1"/>
          <p:nvPr/>
        </p:nvSpPr>
        <p:spPr>
          <a:xfrm>
            <a:off x="158923" y="3212976"/>
            <a:ext cx="11987512" cy="646331"/>
          </a:xfrm>
          <a:prstGeom prst="rect">
            <a:avLst/>
          </a:prstGeom>
          <a:noFill/>
        </p:spPr>
        <p:txBody>
          <a:bodyPr wrap="none" rtlCol="0">
            <a:spAutoFit/>
          </a:bodyPr>
          <a:lstStyle/>
          <a:p>
            <a:r>
              <a:rPr lang="fr-FR" sz="1400" dirty="0"/>
              <a:t>Distance ralentissement (km)</a:t>
            </a:r>
            <a:r>
              <a:rPr lang="fr-FR" dirty="0"/>
              <a:t>           3   3            3   3                                3   3                 3    3  Train</a:t>
            </a:r>
          </a:p>
          <a:p>
            <a:r>
              <a:rPr lang="fr-FR" dirty="0"/>
              <a:t>			          7   7            7  7                                7   7                 7    7   Voiture</a:t>
            </a:r>
          </a:p>
        </p:txBody>
      </p:sp>
      <p:sp>
        <p:nvSpPr>
          <p:cNvPr id="23" name="Espace réservé du texte 2">
            <a:extLst>
              <a:ext uri="{FF2B5EF4-FFF2-40B4-BE49-F238E27FC236}">
                <a16:creationId xmlns:a16="http://schemas.microsoft.com/office/drawing/2014/main" id="{EC5E81CB-C84E-4C2B-9BB2-D8EDE8F7F8F1}"/>
              </a:ext>
            </a:extLst>
          </p:cNvPr>
          <p:cNvSpPr txBox="1">
            <a:spLocks/>
          </p:cNvSpPr>
          <p:nvPr/>
        </p:nvSpPr>
        <p:spPr>
          <a:xfrm>
            <a:off x="362598" y="4722096"/>
            <a:ext cx="10125890" cy="1230315"/>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Voiture: 105Kmh, à </a:t>
            </a:r>
            <a:r>
              <a:rPr lang="en-US" dirty="0" err="1"/>
              <a:t>proximité</a:t>
            </a:r>
            <a:r>
              <a:rPr lang="en-US" dirty="0"/>
              <a:t> des </a:t>
            </a:r>
            <a:r>
              <a:rPr lang="en-US" dirty="0" err="1"/>
              <a:t>villes</a:t>
            </a:r>
            <a:r>
              <a:rPr lang="en-US" dirty="0"/>
              <a:t>: 50kmh</a:t>
            </a:r>
          </a:p>
          <a:p>
            <a:endParaRPr lang="en-US" dirty="0"/>
          </a:p>
          <a:p>
            <a:r>
              <a:rPr lang="en-US" dirty="0"/>
              <a:t>Train: </a:t>
            </a:r>
            <a:r>
              <a:rPr lang="en-US" dirty="0" err="1"/>
              <a:t>Trajet</a:t>
            </a:r>
            <a:r>
              <a:rPr lang="en-US" dirty="0"/>
              <a:t> </a:t>
            </a:r>
            <a:r>
              <a:rPr lang="en-US" dirty="0" err="1"/>
              <a:t>maison-gare</a:t>
            </a:r>
            <a:r>
              <a:rPr lang="en-US"/>
              <a:t>=30 minutes , aux </a:t>
            </a:r>
            <a:r>
              <a:rPr lang="en-US" dirty="0"/>
              <a:t>abord des </a:t>
            </a:r>
            <a:r>
              <a:rPr lang="en-US" dirty="0" err="1"/>
              <a:t>villes</a:t>
            </a:r>
            <a:r>
              <a:rPr lang="en-US" dirty="0"/>
              <a:t> 50kmh </a:t>
            </a:r>
            <a:r>
              <a:rPr lang="en-US" dirty="0" err="1"/>
              <a:t>moy</a:t>
            </a:r>
            <a:r>
              <a:rPr lang="en-US" dirty="0"/>
              <a:t>, Vitesse de </a:t>
            </a:r>
            <a:r>
              <a:rPr lang="en-US" dirty="0" err="1"/>
              <a:t>croisière</a:t>
            </a:r>
            <a:r>
              <a:rPr lang="en-US" dirty="0"/>
              <a:t> 284kmh, pause 8 minute à </a:t>
            </a:r>
            <a:r>
              <a:rPr lang="en-US" dirty="0" err="1"/>
              <a:t>chaque</a:t>
            </a:r>
            <a:r>
              <a:rPr lang="en-US" dirty="0"/>
              <a:t> </a:t>
            </a:r>
            <a:r>
              <a:rPr lang="en-US" dirty="0" err="1"/>
              <a:t>ville</a:t>
            </a:r>
            <a:r>
              <a:rPr lang="en-US" dirty="0"/>
              <a:t>., </a:t>
            </a:r>
            <a:r>
              <a:rPr lang="en-US" dirty="0" err="1"/>
              <a:t>Trajet</a:t>
            </a:r>
            <a:r>
              <a:rPr lang="en-US" dirty="0"/>
              <a:t> </a:t>
            </a:r>
            <a:r>
              <a:rPr lang="en-US" dirty="0" err="1"/>
              <a:t>gare</a:t>
            </a:r>
            <a:r>
              <a:rPr lang="en-US" dirty="0"/>
              <a:t> </a:t>
            </a:r>
            <a:r>
              <a:rPr lang="en-US" dirty="0" err="1"/>
              <a:t>d’arrive</a:t>
            </a:r>
            <a:r>
              <a:rPr lang="en-US" dirty="0"/>
              <a:t> destination: 35min</a:t>
            </a:r>
          </a:p>
        </p:txBody>
      </p:sp>
    </p:spTree>
    <p:extLst>
      <p:ext uri="{BB962C8B-B14F-4D97-AF65-F5344CB8AC3E}">
        <p14:creationId xmlns:p14="http://schemas.microsoft.com/office/powerpoint/2010/main" val="3237020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5360" y="404664"/>
            <a:ext cx="3527752" cy="864000"/>
          </a:xfrm>
        </p:spPr>
        <p:txBody>
          <a:bodyPr/>
          <a:lstStyle/>
          <a:p>
            <a:r>
              <a:rPr lang="fr-FR" dirty="0"/>
              <a:t>TDD CONCLUSION</a:t>
            </a:r>
            <a:endParaRPr lang="en-US" dirty="0"/>
          </a:p>
        </p:txBody>
      </p:sp>
      <p:sp>
        <p:nvSpPr>
          <p:cNvPr id="3" name="ZoneTexte 2">
            <a:extLst>
              <a:ext uri="{FF2B5EF4-FFF2-40B4-BE49-F238E27FC236}">
                <a16:creationId xmlns:a16="http://schemas.microsoft.com/office/drawing/2014/main" id="{FCA3F60D-9D0A-4CC8-9972-DF7CBEF39567}"/>
              </a:ext>
            </a:extLst>
          </p:cNvPr>
          <p:cNvSpPr txBox="1"/>
          <p:nvPr/>
        </p:nvSpPr>
        <p:spPr>
          <a:xfrm flipH="1">
            <a:off x="222278" y="1443841"/>
            <a:ext cx="5858297" cy="4524315"/>
          </a:xfrm>
          <a:prstGeom prst="rect">
            <a:avLst/>
          </a:prstGeom>
          <a:noFill/>
        </p:spPr>
        <p:txBody>
          <a:bodyPr wrap="square" rtlCol="0">
            <a:spAutoFit/>
          </a:bodyPr>
          <a:lstStyle/>
          <a:p>
            <a:pPr marL="285750" indent="-285750">
              <a:buFontTx/>
              <a:buChar char="-"/>
            </a:pPr>
            <a:r>
              <a:rPr lang="fr-FR" dirty="0"/>
              <a:t>Je ne peux pas développer du code tant que je n’ai pas un test qui échoue d’abord</a:t>
            </a:r>
          </a:p>
          <a:p>
            <a:pPr marL="285750" indent="-285750">
              <a:buFontTx/>
              <a:buChar char="-"/>
            </a:pPr>
            <a:r>
              <a:rPr lang="fr-FR" dirty="0"/>
              <a:t>Dès qu’un test échoue je dois développer du code de production.</a:t>
            </a:r>
          </a:p>
          <a:p>
            <a:pPr marL="285750" indent="-285750">
              <a:buFontTx/>
              <a:buChar char="-"/>
            </a:pPr>
            <a:r>
              <a:rPr lang="fr-FR" dirty="0"/>
              <a:t>Un test qui ne compile pas est un test qui échoue</a:t>
            </a:r>
          </a:p>
          <a:p>
            <a:pPr marL="285750" indent="-285750">
              <a:buFontTx/>
              <a:buChar char="-"/>
            </a:pPr>
            <a:r>
              <a:rPr lang="fr-FR" dirty="0"/>
              <a:t>Le premier test est un test dégradé</a:t>
            </a:r>
          </a:p>
          <a:p>
            <a:pPr marL="285750" indent="-285750">
              <a:buFontTx/>
              <a:buChar char="-"/>
            </a:pPr>
            <a:r>
              <a:rPr lang="fr-FR" dirty="0"/>
              <a:t>Le second test est un test zéro</a:t>
            </a:r>
          </a:p>
          <a:p>
            <a:pPr marL="285750" indent="-285750">
              <a:buFontTx/>
              <a:buChar char="-"/>
            </a:pPr>
            <a:r>
              <a:rPr lang="fr-FR" dirty="0"/>
              <a:t>Modifier le moins possible mon code pour faire passer mon test</a:t>
            </a:r>
          </a:p>
          <a:p>
            <a:pPr marL="285750" indent="-285750">
              <a:buFontTx/>
              <a:buChar char="-"/>
            </a:pPr>
            <a:r>
              <a:rPr lang="fr-FR" dirty="0"/>
              <a:t>Lorsque mon test est terminé je nettoie le code et je passe au test suivant</a:t>
            </a:r>
          </a:p>
          <a:p>
            <a:pPr marL="285750" indent="-285750">
              <a:buFontTx/>
              <a:buChar char="-"/>
            </a:pPr>
            <a:r>
              <a:rPr lang="fr-FR" dirty="0"/>
              <a:t>Je ne peux pas écrire plus d’un test qui échoue</a:t>
            </a:r>
          </a:p>
          <a:p>
            <a:pPr marL="285750" indent="-285750">
              <a:buFontTx/>
              <a:buChar char="-"/>
            </a:pPr>
            <a:r>
              <a:rPr lang="fr-FR" dirty="0"/>
              <a:t>Tant que des tests sont KO je ne peux pas en rajouter d’autres</a:t>
            </a:r>
          </a:p>
        </p:txBody>
      </p:sp>
    </p:spTree>
    <p:extLst>
      <p:ext uri="{BB962C8B-B14F-4D97-AF65-F5344CB8AC3E}">
        <p14:creationId xmlns:p14="http://schemas.microsoft.com/office/powerpoint/2010/main" val="4031722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D756105-9616-4D84-AEF8-8ED2C5570660}"/>
              </a:ext>
            </a:extLst>
          </p:cNvPr>
          <p:cNvPicPr>
            <a:picLocks noChangeAspect="1"/>
          </p:cNvPicPr>
          <p:nvPr/>
        </p:nvPicPr>
        <p:blipFill>
          <a:blip r:embed="rId2"/>
          <a:stretch>
            <a:fillRect/>
          </a:stretch>
        </p:blipFill>
        <p:spPr>
          <a:xfrm>
            <a:off x="335360" y="2489918"/>
            <a:ext cx="5760640" cy="3234458"/>
          </a:xfrm>
          <a:prstGeom prst="rect">
            <a:avLst/>
          </a:prstGeom>
        </p:spPr>
      </p:pic>
      <p:sp>
        <p:nvSpPr>
          <p:cNvPr id="3" name="Text Placeholder 2">
            <a:extLst>
              <a:ext uri="{FF2B5EF4-FFF2-40B4-BE49-F238E27FC236}">
                <a16:creationId xmlns:a16="http://schemas.microsoft.com/office/drawing/2014/main" id="{14D9EB60-7F72-46A1-BEFF-0CC15A7E1F2A}"/>
              </a:ext>
            </a:extLst>
          </p:cNvPr>
          <p:cNvSpPr txBox="1">
            <a:spLocks/>
          </p:cNvSpPr>
          <p:nvPr/>
        </p:nvSpPr>
        <p:spPr>
          <a:xfrm>
            <a:off x="2567608" y="4437112"/>
            <a:ext cx="1012715" cy="12241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600" dirty="0"/>
              <a:t>?</a:t>
            </a:r>
            <a:endParaRPr lang="pt-PT" sz="9600" dirty="0"/>
          </a:p>
        </p:txBody>
      </p:sp>
      <p:sp>
        <p:nvSpPr>
          <p:cNvPr id="4" name="ZoneTexte 3">
            <a:extLst>
              <a:ext uri="{FF2B5EF4-FFF2-40B4-BE49-F238E27FC236}">
                <a16:creationId xmlns:a16="http://schemas.microsoft.com/office/drawing/2014/main" id="{47272D1F-CC63-40FF-BF5B-977ADC920214}"/>
              </a:ext>
            </a:extLst>
          </p:cNvPr>
          <p:cNvSpPr txBox="1"/>
          <p:nvPr/>
        </p:nvSpPr>
        <p:spPr>
          <a:xfrm>
            <a:off x="816969" y="1250712"/>
            <a:ext cx="3838871" cy="369332"/>
          </a:xfrm>
          <a:prstGeom prst="rect">
            <a:avLst/>
          </a:prstGeom>
          <a:noFill/>
        </p:spPr>
        <p:txBody>
          <a:bodyPr wrap="none" rtlCol="0">
            <a:spAutoFit/>
          </a:bodyPr>
          <a:lstStyle/>
          <a:p>
            <a:r>
              <a:rPr lang="fr-FR" dirty="0">
                <a:hlinkClick r:id="rId3"/>
              </a:rPr>
              <a:t>https://github.com/ld75/proflib</a:t>
            </a:r>
            <a:endParaRPr lang="fr-FR" dirty="0"/>
          </a:p>
        </p:txBody>
      </p:sp>
      <p:sp>
        <p:nvSpPr>
          <p:cNvPr id="6" name="ZoneTexte 5">
            <a:extLst>
              <a:ext uri="{FF2B5EF4-FFF2-40B4-BE49-F238E27FC236}">
                <a16:creationId xmlns:a16="http://schemas.microsoft.com/office/drawing/2014/main" id="{827BE69B-9D51-445C-ADF0-0BE2FF1F2CAA}"/>
              </a:ext>
            </a:extLst>
          </p:cNvPr>
          <p:cNvSpPr txBox="1"/>
          <p:nvPr/>
        </p:nvSpPr>
        <p:spPr>
          <a:xfrm>
            <a:off x="5167460" y="1250712"/>
            <a:ext cx="3160788" cy="369332"/>
          </a:xfrm>
          <a:prstGeom prst="rect">
            <a:avLst/>
          </a:prstGeom>
          <a:noFill/>
        </p:spPr>
        <p:txBody>
          <a:bodyPr wrap="square">
            <a:spAutoFit/>
          </a:bodyPr>
          <a:lstStyle/>
          <a:p>
            <a:r>
              <a:rPr lang="en-US" dirty="0">
                <a:hlinkClick r:id="rId4"/>
              </a:rPr>
              <a:t>https://cleancoders.com/</a:t>
            </a:r>
            <a:endParaRPr lang="fr-FR" dirty="0"/>
          </a:p>
        </p:txBody>
      </p:sp>
      <p:pic>
        <p:nvPicPr>
          <p:cNvPr id="8" name="Image 7">
            <a:extLst>
              <a:ext uri="{FF2B5EF4-FFF2-40B4-BE49-F238E27FC236}">
                <a16:creationId xmlns:a16="http://schemas.microsoft.com/office/drawing/2014/main" id="{18819140-48E3-4445-ABC3-BCDE8BD0E505}"/>
              </a:ext>
            </a:extLst>
          </p:cNvPr>
          <p:cNvPicPr>
            <a:picLocks noChangeAspect="1"/>
          </p:cNvPicPr>
          <p:nvPr/>
        </p:nvPicPr>
        <p:blipFill>
          <a:blip r:embed="rId5"/>
          <a:stretch>
            <a:fillRect/>
          </a:stretch>
        </p:blipFill>
        <p:spPr>
          <a:xfrm>
            <a:off x="4901641" y="1124744"/>
            <a:ext cx="295275" cy="495300"/>
          </a:xfrm>
          <a:prstGeom prst="rect">
            <a:avLst/>
          </a:prstGeom>
        </p:spPr>
      </p:pic>
      <p:pic>
        <p:nvPicPr>
          <p:cNvPr id="10" name="Image 9">
            <a:extLst>
              <a:ext uri="{FF2B5EF4-FFF2-40B4-BE49-F238E27FC236}">
                <a16:creationId xmlns:a16="http://schemas.microsoft.com/office/drawing/2014/main" id="{28B2CD77-4BA7-4478-92FE-504000E96473}"/>
              </a:ext>
            </a:extLst>
          </p:cNvPr>
          <p:cNvPicPr>
            <a:picLocks noChangeAspect="1"/>
          </p:cNvPicPr>
          <p:nvPr/>
        </p:nvPicPr>
        <p:blipFill>
          <a:blip r:embed="rId6"/>
          <a:stretch>
            <a:fillRect/>
          </a:stretch>
        </p:blipFill>
        <p:spPr>
          <a:xfrm>
            <a:off x="342924" y="1124744"/>
            <a:ext cx="447675" cy="466725"/>
          </a:xfrm>
          <a:prstGeom prst="rect">
            <a:avLst/>
          </a:prstGeom>
        </p:spPr>
      </p:pic>
      <p:sp>
        <p:nvSpPr>
          <p:cNvPr id="5" name="ZoneTexte 4">
            <a:extLst>
              <a:ext uri="{FF2B5EF4-FFF2-40B4-BE49-F238E27FC236}">
                <a16:creationId xmlns:a16="http://schemas.microsoft.com/office/drawing/2014/main" id="{75FDB4AA-D4C3-4901-BA1D-EDB2B1D45B0B}"/>
              </a:ext>
            </a:extLst>
          </p:cNvPr>
          <p:cNvSpPr txBox="1"/>
          <p:nvPr/>
        </p:nvSpPr>
        <p:spPr>
          <a:xfrm>
            <a:off x="334616" y="5993222"/>
            <a:ext cx="7481268" cy="369332"/>
          </a:xfrm>
          <a:prstGeom prst="rect">
            <a:avLst/>
          </a:prstGeom>
          <a:noFill/>
        </p:spPr>
        <p:txBody>
          <a:bodyPr wrap="square" rtlCol="0">
            <a:spAutoFit/>
          </a:bodyPr>
          <a:lstStyle/>
          <a:p>
            <a:r>
              <a:rPr lang="fr-FR" dirty="0"/>
              <a:t>Contact: Laurent.duverge@altran.com</a:t>
            </a:r>
          </a:p>
        </p:txBody>
      </p:sp>
      <p:sp>
        <p:nvSpPr>
          <p:cNvPr id="7" name="ZoneTexte 6">
            <a:extLst>
              <a:ext uri="{FF2B5EF4-FFF2-40B4-BE49-F238E27FC236}">
                <a16:creationId xmlns:a16="http://schemas.microsoft.com/office/drawing/2014/main" id="{A3EA59DC-7BC5-4A7A-9613-FB68E2C70470}"/>
              </a:ext>
            </a:extLst>
          </p:cNvPr>
          <p:cNvSpPr txBox="1"/>
          <p:nvPr/>
        </p:nvSpPr>
        <p:spPr>
          <a:xfrm>
            <a:off x="1703512" y="1700808"/>
            <a:ext cx="10225136" cy="369332"/>
          </a:xfrm>
          <a:prstGeom prst="rect">
            <a:avLst/>
          </a:prstGeom>
          <a:noFill/>
        </p:spPr>
        <p:txBody>
          <a:bodyPr wrap="square" rtlCol="0">
            <a:spAutoFit/>
          </a:bodyPr>
          <a:lstStyle/>
          <a:p>
            <a:r>
              <a:rPr lang="fr-FR" dirty="0">
                <a:hlinkClick r:id="rId7"/>
              </a:rPr>
              <a:t>https://degreed.com/courses/tdd-as-a-design-tool?d=25491165&amp;orgsso=capgemini</a:t>
            </a:r>
            <a:endParaRPr lang="fr-FR" dirty="0"/>
          </a:p>
        </p:txBody>
      </p:sp>
      <p:sp>
        <p:nvSpPr>
          <p:cNvPr id="9" name="ZoneTexte 8">
            <a:extLst>
              <a:ext uri="{FF2B5EF4-FFF2-40B4-BE49-F238E27FC236}">
                <a16:creationId xmlns:a16="http://schemas.microsoft.com/office/drawing/2014/main" id="{E8AEA40C-C235-4A7C-9CBE-6CA682838091}"/>
              </a:ext>
            </a:extLst>
          </p:cNvPr>
          <p:cNvSpPr txBox="1"/>
          <p:nvPr/>
        </p:nvSpPr>
        <p:spPr>
          <a:xfrm flipH="1">
            <a:off x="1055440" y="1702160"/>
            <a:ext cx="1106409" cy="369332"/>
          </a:xfrm>
          <a:prstGeom prst="rect">
            <a:avLst/>
          </a:prstGeom>
          <a:noFill/>
        </p:spPr>
        <p:txBody>
          <a:bodyPr wrap="square" rtlCol="0">
            <a:spAutoFit/>
          </a:bodyPr>
          <a:lstStyle/>
          <a:p>
            <a:r>
              <a:rPr lang="fr-FR" dirty="0"/>
              <a:t>TDD:</a:t>
            </a:r>
          </a:p>
        </p:txBody>
      </p:sp>
      <p:pic>
        <p:nvPicPr>
          <p:cNvPr id="12" name="Image 11">
            <a:extLst>
              <a:ext uri="{FF2B5EF4-FFF2-40B4-BE49-F238E27FC236}">
                <a16:creationId xmlns:a16="http://schemas.microsoft.com/office/drawing/2014/main" id="{B928C247-FBA5-4811-AD94-94699FF4A70A}"/>
              </a:ext>
            </a:extLst>
          </p:cNvPr>
          <p:cNvPicPr>
            <a:picLocks noChangeAspect="1"/>
          </p:cNvPicPr>
          <p:nvPr/>
        </p:nvPicPr>
        <p:blipFill>
          <a:blip r:embed="rId8"/>
          <a:stretch>
            <a:fillRect/>
          </a:stretch>
        </p:blipFill>
        <p:spPr>
          <a:xfrm>
            <a:off x="292300" y="1672103"/>
            <a:ext cx="809625" cy="409575"/>
          </a:xfrm>
          <a:prstGeom prst="rect">
            <a:avLst/>
          </a:prstGeom>
        </p:spPr>
      </p:pic>
      <p:sp>
        <p:nvSpPr>
          <p:cNvPr id="14" name="ZoneTexte 13">
            <a:extLst>
              <a:ext uri="{FF2B5EF4-FFF2-40B4-BE49-F238E27FC236}">
                <a16:creationId xmlns:a16="http://schemas.microsoft.com/office/drawing/2014/main" id="{59677AC5-3EF7-493C-9AD6-E3CBBDA42484}"/>
              </a:ext>
            </a:extLst>
          </p:cNvPr>
          <p:cNvSpPr txBox="1"/>
          <p:nvPr/>
        </p:nvSpPr>
        <p:spPr>
          <a:xfrm>
            <a:off x="2971466" y="2060848"/>
            <a:ext cx="12125534" cy="369332"/>
          </a:xfrm>
          <a:prstGeom prst="rect">
            <a:avLst/>
          </a:prstGeom>
          <a:noFill/>
        </p:spPr>
        <p:txBody>
          <a:bodyPr wrap="square">
            <a:spAutoFit/>
          </a:bodyPr>
          <a:lstStyle/>
          <a:p>
            <a:r>
              <a:rPr lang="fr-FR" dirty="0">
                <a:hlinkClick r:id="rId9"/>
              </a:rPr>
              <a:t>https://degreed.com/videos/clean-code--uk-?d=24704962&amp;orgsso=capgemini</a:t>
            </a:r>
            <a:endParaRPr lang="fr-FR" dirty="0"/>
          </a:p>
        </p:txBody>
      </p:sp>
      <p:pic>
        <p:nvPicPr>
          <p:cNvPr id="15" name="Image 14">
            <a:extLst>
              <a:ext uri="{FF2B5EF4-FFF2-40B4-BE49-F238E27FC236}">
                <a16:creationId xmlns:a16="http://schemas.microsoft.com/office/drawing/2014/main" id="{0EC5182E-6DA0-49A6-90DB-82D4F31F24C4}"/>
              </a:ext>
            </a:extLst>
          </p:cNvPr>
          <p:cNvPicPr>
            <a:picLocks noChangeAspect="1"/>
          </p:cNvPicPr>
          <p:nvPr/>
        </p:nvPicPr>
        <p:blipFill>
          <a:blip r:embed="rId8"/>
          <a:stretch>
            <a:fillRect/>
          </a:stretch>
        </p:blipFill>
        <p:spPr>
          <a:xfrm>
            <a:off x="263352" y="2011313"/>
            <a:ext cx="809625" cy="409575"/>
          </a:xfrm>
          <a:prstGeom prst="rect">
            <a:avLst/>
          </a:prstGeom>
        </p:spPr>
      </p:pic>
      <p:sp>
        <p:nvSpPr>
          <p:cNvPr id="17" name="ZoneTexte 16">
            <a:extLst>
              <a:ext uri="{FF2B5EF4-FFF2-40B4-BE49-F238E27FC236}">
                <a16:creationId xmlns:a16="http://schemas.microsoft.com/office/drawing/2014/main" id="{0852C60D-0AD2-47D0-ABCE-7CDB4D201101}"/>
              </a:ext>
            </a:extLst>
          </p:cNvPr>
          <p:cNvSpPr txBox="1"/>
          <p:nvPr/>
        </p:nvSpPr>
        <p:spPr>
          <a:xfrm flipH="1">
            <a:off x="965115" y="2057995"/>
            <a:ext cx="2754621" cy="369332"/>
          </a:xfrm>
          <a:prstGeom prst="rect">
            <a:avLst/>
          </a:prstGeom>
          <a:noFill/>
        </p:spPr>
        <p:txBody>
          <a:bodyPr wrap="square" rtlCol="0">
            <a:spAutoFit/>
          </a:bodyPr>
          <a:lstStyle/>
          <a:p>
            <a:r>
              <a:rPr lang="fr-FR" dirty="0"/>
              <a:t>CLEAN CODING :</a:t>
            </a:r>
          </a:p>
        </p:txBody>
      </p:sp>
    </p:spTree>
    <p:extLst>
      <p:ext uri="{BB962C8B-B14F-4D97-AF65-F5344CB8AC3E}">
        <p14:creationId xmlns:p14="http://schemas.microsoft.com/office/powerpoint/2010/main" val="253056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827A6-C591-4F5D-8338-3807F6943300}"/>
              </a:ext>
            </a:extLst>
          </p:cNvPr>
          <p:cNvSpPr>
            <a:spLocks noGrp="1"/>
          </p:cNvSpPr>
          <p:nvPr>
            <p:ph type="title"/>
          </p:nvPr>
        </p:nvSpPr>
        <p:spPr>
          <a:xfrm>
            <a:off x="395288" y="405750"/>
            <a:ext cx="11520000" cy="864000"/>
          </a:xfrm>
        </p:spPr>
        <p:txBody>
          <a:bodyPr/>
          <a:lstStyle/>
          <a:p>
            <a:r>
              <a:rPr lang="en-US" dirty="0"/>
              <a:t>Concepts et mise </a:t>
            </a:r>
            <a:r>
              <a:rPr lang="en-US" dirty="0" err="1"/>
              <a:t>en</a:t>
            </a:r>
            <a:r>
              <a:rPr lang="en-US" dirty="0"/>
              <a:t> pratique</a:t>
            </a:r>
          </a:p>
        </p:txBody>
      </p:sp>
      <p:sp>
        <p:nvSpPr>
          <p:cNvPr id="3" name="Espace réservé du texte 2">
            <a:extLst>
              <a:ext uri="{FF2B5EF4-FFF2-40B4-BE49-F238E27FC236}">
                <a16:creationId xmlns:a16="http://schemas.microsoft.com/office/drawing/2014/main" id="{2151FFB6-DDC6-4E93-8AE9-EFC28010B8E0}"/>
              </a:ext>
            </a:extLst>
          </p:cNvPr>
          <p:cNvSpPr>
            <a:spLocks noGrp="1"/>
          </p:cNvSpPr>
          <p:nvPr>
            <p:ph type="body" sz="quarter" idx="11"/>
          </p:nvPr>
        </p:nvSpPr>
        <p:spPr>
          <a:xfrm>
            <a:off x="395288" y="1052736"/>
            <a:ext cx="5400000" cy="4185750"/>
          </a:xfrm>
        </p:spPr>
        <p:txBody>
          <a:bodyPr/>
          <a:lstStyle/>
          <a:p>
            <a:r>
              <a:rPr lang="en-US" dirty="0"/>
              <a:t>POMODORO</a:t>
            </a:r>
          </a:p>
          <a:p>
            <a:pPr lvl="1"/>
            <a:r>
              <a:rPr lang="en-US" dirty="0"/>
              <a:t>Brain Focus</a:t>
            </a:r>
          </a:p>
          <a:p>
            <a:endParaRPr lang="en-US" dirty="0"/>
          </a:p>
          <a:p>
            <a:r>
              <a:rPr lang="fr-FR" sz="1800" b="0" i="0" u="none" strike="noStrike" kern="1200" cap="none" dirty="0">
                <a:ln>
                  <a:noFill/>
                </a:ln>
                <a:latin typeface="Liberation Sans" pitchFamily="18"/>
                <a:ea typeface="DejaVu Sans" pitchFamily="2"/>
                <a:cs typeface="FreeSans" pitchFamily="2"/>
              </a:rPr>
              <a:t>CLEAN CODE</a:t>
            </a:r>
            <a:endParaRPr lang="en-US" dirty="0"/>
          </a:p>
          <a:p>
            <a:pPr lvl="1"/>
            <a:r>
              <a:rPr lang="fr-FR" b="0" i="0" u="none" strike="noStrike" kern="1200" cap="none" dirty="0">
                <a:ln>
                  <a:noFill/>
                </a:ln>
                <a:latin typeface="Liberation Sans" pitchFamily="18"/>
                <a:ea typeface="DejaVu Sans" pitchFamily="2"/>
                <a:cs typeface="FreeSans" pitchFamily="2"/>
              </a:rPr>
              <a:t>SOLID</a:t>
            </a:r>
          </a:p>
          <a:p>
            <a:pPr lvl="2"/>
            <a:r>
              <a:rPr lang="fr-FR" dirty="0">
                <a:latin typeface="Liberation Sans" pitchFamily="18"/>
              </a:rPr>
              <a:t>S: Single </a:t>
            </a:r>
            <a:r>
              <a:rPr lang="fr-FR" dirty="0" err="1">
                <a:latin typeface="Liberation Sans" pitchFamily="18"/>
              </a:rPr>
              <a:t>Responsability</a:t>
            </a:r>
            <a:r>
              <a:rPr lang="fr-FR" dirty="0">
                <a:latin typeface="Liberation Sans" pitchFamily="18"/>
              </a:rPr>
              <a:t> </a:t>
            </a:r>
            <a:r>
              <a:rPr lang="fr-FR" dirty="0" err="1">
                <a:latin typeface="Liberation Sans" pitchFamily="18"/>
              </a:rPr>
              <a:t>principle</a:t>
            </a:r>
            <a:endParaRPr lang="fr-FR" dirty="0">
              <a:latin typeface="Liberation Sans" pitchFamily="18"/>
            </a:endParaRPr>
          </a:p>
          <a:p>
            <a:pPr lvl="2"/>
            <a:r>
              <a:rPr lang="fr-FR" dirty="0">
                <a:latin typeface="Liberation Sans" pitchFamily="18"/>
              </a:rPr>
              <a:t>O: Open close </a:t>
            </a:r>
            <a:r>
              <a:rPr lang="fr-FR" dirty="0" err="1">
                <a:latin typeface="Liberation Sans" pitchFamily="18"/>
              </a:rPr>
              <a:t>principle</a:t>
            </a:r>
            <a:endParaRPr lang="fr-FR" dirty="0">
              <a:latin typeface="Liberation Sans" pitchFamily="18"/>
            </a:endParaRPr>
          </a:p>
          <a:p>
            <a:pPr lvl="2"/>
            <a:r>
              <a:rPr lang="fr-FR" dirty="0">
                <a:latin typeface="Liberation Sans" pitchFamily="18"/>
              </a:rPr>
              <a:t>L : </a:t>
            </a:r>
            <a:r>
              <a:rPr lang="fr-FR" dirty="0" err="1">
                <a:latin typeface="Liberation Sans" pitchFamily="18"/>
              </a:rPr>
              <a:t>Liskov</a:t>
            </a:r>
            <a:r>
              <a:rPr lang="fr-FR" dirty="0">
                <a:latin typeface="Liberation Sans" pitchFamily="18"/>
              </a:rPr>
              <a:t> substitution </a:t>
            </a:r>
            <a:r>
              <a:rPr lang="fr-FR" dirty="0" err="1">
                <a:latin typeface="Liberation Sans" pitchFamily="18"/>
              </a:rPr>
              <a:t>principle</a:t>
            </a:r>
            <a:endParaRPr lang="fr-FR" dirty="0">
              <a:latin typeface="Liberation Sans" pitchFamily="18"/>
            </a:endParaRPr>
          </a:p>
          <a:p>
            <a:pPr lvl="2"/>
            <a:r>
              <a:rPr lang="fr-FR" dirty="0">
                <a:latin typeface="Liberation Sans" pitchFamily="18"/>
              </a:rPr>
              <a:t>I : Interface </a:t>
            </a:r>
            <a:r>
              <a:rPr lang="fr-FR" dirty="0" err="1">
                <a:latin typeface="Liberation Sans" pitchFamily="18"/>
              </a:rPr>
              <a:t>segregation</a:t>
            </a:r>
            <a:r>
              <a:rPr lang="fr-FR" dirty="0">
                <a:latin typeface="Liberation Sans" pitchFamily="18"/>
              </a:rPr>
              <a:t> </a:t>
            </a:r>
            <a:r>
              <a:rPr lang="fr-FR" dirty="0" err="1">
                <a:latin typeface="Liberation Sans" pitchFamily="18"/>
              </a:rPr>
              <a:t>principle</a:t>
            </a:r>
            <a:endParaRPr lang="fr-FR" dirty="0">
              <a:latin typeface="Liberation Sans" pitchFamily="18"/>
            </a:endParaRPr>
          </a:p>
          <a:p>
            <a:pPr lvl="2"/>
            <a:r>
              <a:rPr lang="fr-FR" dirty="0">
                <a:latin typeface="Liberation Sans" pitchFamily="18"/>
              </a:rPr>
              <a:t>D: </a:t>
            </a:r>
            <a:r>
              <a:rPr lang="fr-FR" dirty="0" err="1">
                <a:latin typeface="Liberation Sans" pitchFamily="18"/>
              </a:rPr>
              <a:t>Dependency</a:t>
            </a:r>
            <a:r>
              <a:rPr lang="fr-FR" dirty="0">
                <a:latin typeface="Liberation Sans" pitchFamily="18"/>
              </a:rPr>
              <a:t> inversion </a:t>
            </a:r>
            <a:r>
              <a:rPr lang="fr-FR" dirty="0" err="1">
                <a:latin typeface="Liberation Sans" pitchFamily="18"/>
              </a:rPr>
              <a:t>principle</a:t>
            </a:r>
            <a:endParaRPr lang="en-US" dirty="0"/>
          </a:p>
          <a:p>
            <a:pPr lvl="1" indent="0" hangingPunct="0">
              <a:lnSpc>
                <a:spcPct val="100000"/>
              </a:lnSpc>
              <a:spcAft>
                <a:spcPts val="0"/>
              </a:spcAft>
              <a:buNone/>
            </a:pPr>
            <a:endParaRPr lang="fr-FR" b="0" i="0" u="none" strike="noStrike" kern="1200" cap="none" dirty="0">
              <a:ln>
                <a:noFill/>
              </a:ln>
              <a:latin typeface="Liberation Sans" pitchFamily="18"/>
              <a:ea typeface="DejaVu Sans" pitchFamily="2"/>
              <a:cs typeface="FreeSans" pitchFamily="2"/>
            </a:endParaRPr>
          </a:p>
          <a:p>
            <a:pPr lvl="1"/>
            <a:r>
              <a:rPr lang="fr-FR" b="0" i="0" u="none" strike="noStrike" kern="1200" cap="none" dirty="0">
                <a:ln>
                  <a:noFill/>
                </a:ln>
                <a:latin typeface="Liberation Sans" pitchFamily="18"/>
                <a:ea typeface="DejaVu Sans" pitchFamily="2"/>
                <a:cs typeface="FreeSans" pitchFamily="2"/>
              </a:rPr>
              <a:t>TDD</a:t>
            </a:r>
          </a:p>
          <a:p>
            <a:pPr lvl="2"/>
            <a:r>
              <a:rPr lang="en-US" dirty="0"/>
              <a:t>Backend SpringBoot+Junit5</a:t>
            </a:r>
          </a:p>
          <a:p>
            <a:pPr lvl="2"/>
            <a:r>
              <a:rPr lang="en-US" dirty="0"/>
              <a:t>Frontend </a:t>
            </a:r>
            <a:r>
              <a:rPr lang="en-US" dirty="0" err="1"/>
              <a:t>Web-components+Jest</a:t>
            </a:r>
            <a:endParaRPr lang="en-US" dirty="0"/>
          </a:p>
          <a:p>
            <a:pPr lvl="1"/>
            <a:endParaRPr lang="fr-FR" b="0" i="0" u="none" strike="noStrike" kern="1200" cap="none" dirty="0">
              <a:ln>
                <a:noFill/>
              </a:ln>
              <a:latin typeface="Liberation Sans" pitchFamily="18"/>
              <a:ea typeface="DejaVu Sans" pitchFamily="2"/>
              <a:cs typeface="FreeSans" pitchFamily="2"/>
            </a:endParaRPr>
          </a:p>
          <a:p>
            <a:pPr marL="158750" lvl="1" indent="0">
              <a:buNone/>
            </a:pPr>
            <a:endParaRPr lang="fr-FR" b="0" i="0" u="none" strike="noStrike" kern="1200" cap="none" dirty="0">
              <a:ln>
                <a:noFill/>
              </a:ln>
              <a:latin typeface="Liberation Sans" pitchFamily="18"/>
              <a:ea typeface="DejaVu Sans" pitchFamily="2"/>
              <a:cs typeface="FreeSans" pitchFamily="2"/>
            </a:endParaRPr>
          </a:p>
        </p:txBody>
      </p:sp>
      <p:sp>
        <p:nvSpPr>
          <p:cNvPr id="13" name="Freeform 10">
            <a:extLst>
              <a:ext uri="{FF2B5EF4-FFF2-40B4-BE49-F238E27FC236}">
                <a16:creationId xmlns:a16="http://schemas.microsoft.com/office/drawing/2014/main" id="{10D76DFE-DE29-4FC8-B868-1CA40A80FE94}"/>
              </a:ext>
            </a:extLst>
          </p:cNvPr>
          <p:cNvSpPr>
            <a:spLocks/>
          </p:cNvSpPr>
          <p:nvPr/>
        </p:nvSpPr>
        <p:spPr bwMode="auto">
          <a:xfrm rot="10800000">
            <a:off x="5447928" y="-243408"/>
            <a:ext cx="6762372" cy="711146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49104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78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a:t>Pomodoro</a:t>
            </a:r>
          </a:p>
        </p:txBody>
      </p:sp>
      <p:sp>
        <p:nvSpPr>
          <p:cNvPr id="11" name="Rectangle 4">
            <a:extLst>
              <a:ext uri="{FF2B5EF4-FFF2-40B4-BE49-F238E27FC236}">
                <a16:creationId xmlns:a16="http://schemas.microsoft.com/office/drawing/2014/main" id="{6C53F21F-4E0D-4404-9177-72999D09A7AA}"/>
              </a:ext>
            </a:extLst>
          </p:cNvPr>
          <p:cNvSpPr>
            <a:spLocks noChangeArrowheads="1"/>
          </p:cNvSpPr>
          <p:nvPr/>
        </p:nvSpPr>
        <p:spPr bwMode="auto">
          <a:xfrm>
            <a:off x="314346" y="695482"/>
            <a:ext cx="5795176" cy="255454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000080"/>
                </a:solidFill>
                <a:effectLst/>
                <a:latin typeface="Consolas" panose="020B0609020204030204" pitchFamily="49" charset="0"/>
              </a:rPr>
              <a:t>while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1" i="0" u="none" strike="noStrike" cap="none" normalizeH="0" baseline="0" dirty="0" err="1">
                <a:ln>
                  <a:noFill/>
                </a:ln>
                <a:solidFill>
                  <a:srgbClr val="000080"/>
                </a:solidFill>
                <a:effectLst/>
                <a:latin typeface="Consolas" panose="020B0609020204030204" pitchFamily="49" charset="0"/>
              </a:rPr>
              <a:t>true</a:t>
            </a: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for </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1" i="0" u="none" strike="noStrike" cap="none" normalizeH="0" baseline="0" dirty="0" err="1">
                <a:ln>
                  <a:noFill/>
                </a:ln>
                <a:solidFill>
                  <a:srgbClr val="000080"/>
                </a:solidFill>
                <a:effectLst/>
                <a:latin typeface="Consolas" panose="020B0609020204030204" pitchFamily="49" charset="0"/>
              </a:rPr>
              <a:t>int</a:t>
            </a:r>
            <a:r>
              <a:rPr kumimoji="0" lang="fr-FR" altLang="fr-FR" sz="1600" b="1" i="0" u="none" strike="noStrike" cap="none" normalizeH="0" baseline="0" dirty="0">
                <a:ln>
                  <a:noFill/>
                </a:ln>
                <a:solidFill>
                  <a:srgbClr val="00008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 = </a:t>
            </a:r>
            <a:r>
              <a:rPr kumimoji="0" lang="fr-FR" altLang="fr-FR" sz="1600" b="0" i="0" u="none" strike="noStrike" cap="none" normalizeH="0" baseline="0" dirty="0">
                <a:ln>
                  <a:noFill/>
                </a:ln>
                <a:solidFill>
                  <a:srgbClr val="0000FF"/>
                </a:solidFill>
                <a:effectLst/>
                <a:latin typeface="Consolas" panose="020B0609020204030204" pitchFamily="49" charset="0"/>
              </a:rPr>
              <a:t>0</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 &lt;=</a:t>
            </a:r>
            <a:r>
              <a:rPr kumimoji="0" lang="fr-FR" altLang="fr-FR" sz="1600" b="0" i="0" u="none" strike="noStrike" cap="none" normalizeH="0" baseline="0" dirty="0">
                <a:ln>
                  <a:noFill/>
                </a:ln>
                <a:solidFill>
                  <a:srgbClr val="0000FF"/>
                </a:solidFill>
                <a:effectLst/>
                <a:latin typeface="Consolas" panose="020B0609020204030204" pitchFamily="49" charset="0"/>
              </a:rPr>
              <a:t>4</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workInMinute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25</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if </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4</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break</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pauseInMinute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5</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pauseInMinute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20</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pic>
        <p:nvPicPr>
          <p:cNvPr id="2054" name="Picture 6">
            <a:extLst>
              <a:ext uri="{FF2B5EF4-FFF2-40B4-BE49-F238E27FC236}">
                <a16:creationId xmlns:a16="http://schemas.microsoft.com/office/drawing/2014/main" id="{AE656098-3A2E-432B-AFEE-913E165B0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1934" y="3368990"/>
            <a:ext cx="1947601" cy="34624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fficher l’image source">
            <a:extLst>
              <a:ext uri="{FF2B5EF4-FFF2-40B4-BE49-F238E27FC236}">
                <a16:creationId xmlns:a16="http://schemas.microsoft.com/office/drawing/2014/main" id="{C3D79DDB-7342-4CC6-A302-9B7EC15EF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690" y="386355"/>
            <a:ext cx="664580" cy="3987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fficher l’image source">
            <a:extLst>
              <a:ext uri="{FF2B5EF4-FFF2-40B4-BE49-F238E27FC236}">
                <a16:creationId xmlns:a16="http://schemas.microsoft.com/office/drawing/2014/main" id="{AE46AA58-0CFE-40A2-95B7-5A4E928F5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17" y="3607972"/>
            <a:ext cx="2554546" cy="25545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C20463C-0816-43CF-8559-D7E60278FF9D}"/>
              </a:ext>
            </a:extLst>
          </p:cNvPr>
          <p:cNvSpPr txBox="1"/>
          <p:nvPr/>
        </p:nvSpPr>
        <p:spPr>
          <a:xfrm>
            <a:off x="3359696" y="2953481"/>
            <a:ext cx="3214071" cy="369332"/>
          </a:xfrm>
          <a:prstGeom prst="rect">
            <a:avLst/>
          </a:prstGeom>
          <a:noFill/>
        </p:spPr>
        <p:txBody>
          <a:bodyPr wrap="square" rtlCol="0">
            <a:spAutoFit/>
          </a:bodyPr>
          <a:lstStyle/>
          <a:p>
            <a:r>
              <a:rPr lang="fr-FR" dirty="0"/>
              <a:t>Brain Focus</a:t>
            </a:r>
          </a:p>
        </p:txBody>
      </p:sp>
    </p:spTree>
    <p:extLst>
      <p:ext uri="{BB962C8B-B14F-4D97-AF65-F5344CB8AC3E}">
        <p14:creationId xmlns:p14="http://schemas.microsoft.com/office/powerpoint/2010/main" val="346350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a:t>Place au code!</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5400000" cy="2376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TESTABLE </a:t>
            </a:r>
          </a:p>
          <a:p>
            <a:r>
              <a:rPr lang="fr-FR" dirty="0"/>
              <a:t>(TDD)</a:t>
            </a:r>
          </a:p>
          <a:p>
            <a:endParaRPr lang="fr-FR" dirty="0"/>
          </a:p>
          <a:p>
            <a:endParaRPr lang="fr-FR" dirty="0"/>
          </a:p>
          <a:p>
            <a:r>
              <a:rPr lang="fr-FR" dirty="0"/>
              <a:t>FACILE A LIRE/COMPRENDRE/MAINTENABLE</a:t>
            </a:r>
          </a:p>
          <a:p>
            <a:r>
              <a:rPr lang="fr-FR" dirty="0"/>
              <a:t>(CLEANCODING)</a:t>
            </a:r>
          </a:p>
          <a:p>
            <a:endParaRPr lang="fr-FR" dirty="0"/>
          </a:p>
          <a:p>
            <a:endParaRPr lang="en-US" dirty="0"/>
          </a:p>
          <a:p>
            <a:r>
              <a:rPr lang="en-US" dirty="0"/>
              <a:t>EXTENSIBLE</a:t>
            </a:r>
          </a:p>
          <a:p>
            <a:r>
              <a:rPr lang="en-US" dirty="0"/>
              <a:t>(DESIGNS PATTERNS/SOLID)</a:t>
            </a:r>
          </a:p>
        </p:txBody>
      </p:sp>
    </p:spTree>
    <p:extLst>
      <p:ext uri="{BB962C8B-B14F-4D97-AF65-F5344CB8AC3E}">
        <p14:creationId xmlns:p14="http://schemas.microsoft.com/office/powerpoint/2010/main" val="256488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5400000" cy="2376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S: Single </a:t>
            </a:r>
            <a:r>
              <a:rPr lang="fr-FR" dirty="0" err="1">
                <a:latin typeface="Liberation Sans" pitchFamily="18"/>
              </a:rPr>
              <a:t>Responsability</a:t>
            </a:r>
            <a:r>
              <a:rPr lang="fr-FR" dirty="0">
                <a:latin typeface="Liberation Sans" pitchFamily="18"/>
              </a:rPr>
              <a:t>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O: Open close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L : </a:t>
            </a:r>
            <a:r>
              <a:rPr lang="fr-FR" dirty="0" err="1">
                <a:latin typeface="Liberation Sans" pitchFamily="18"/>
              </a:rPr>
              <a:t>Liskov</a:t>
            </a:r>
            <a:r>
              <a:rPr lang="fr-FR" dirty="0">
                <a:latin typeface="Liberation Sans" pitchFamily="18"/>
              </a:rPr>
              <a:t> substitution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I : Interface </a:t>
            </a:r>
            <a:r>
              <a:rPr lang="fr-FR" dirty="0" err="1">
                <a:latin typeface="Liberation Sans" pitchFamily="18"/>
              </a:rPr>
              <a:t>segregation</a:t>
            </a:r>
            <a:r>
              <a:rPr lang="fr-FR" dirty="0">
                <a:latin typeface="Liberation Sans" pitchFamily="18"/>
              </a:rPr>
              <a:t>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D: </a:t>
            </a:r>
            <a:r>
              <a:rPr lang="fr-FR" dirty="0" err="1">
                <a:latin typeface="Liberation Sans" pitchFamily="18"/>
              </a:rPr>
              <a:t>Dependency</a:t>
            </a:r>
            <a:r>
              <a:rPr lang="fr-FR" dirty="0">
                <a:latin typeface="Liberation Sans" pitchFamily="18"/>
              </a:rPr>
              <a:t> inversion </a:t>
            </a:r>
            <a:r>
              <a:rPr lang="fr-FR" dirty="0" err="1">
                <a:latin typeface="Liberation Sans" pitchFamily="18"/>
              </a:rPr>
              <a:t>principle</a:t>
            </a:r>
            <a:endParaRPr lang="en-US" dirty="0"/>
          </a:p>
        </p:txBody>
      </p:sp>
    </p:spTree>
    <p:extLst>
      <p:ext uri="{BB962C8B-B14F-4D97-AF65-F5344CB8AC3E}">
        <p14:creationId xmlns:p14="http://schemas.microsoft.com/office/powerpoint/2010/main" val="1497177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3684488" cy="5760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S: Single </a:t>
            </a:r>
            <a:r>
              <a:rPr lang="fr-FR" dirty="0" err="1">
                <a:latin typeface="Liberation Sans" pitchFamily="18"/>
              </a:rPr>
              <a:t>Responsability</a:t>
            </a:r>
            <a:r>
              <a:rPr lang="fr-FR" dirty="0">
                <a:latin typeface="Liberation Sans" pitchFamily="18"/>
              </a:rPr>
              <a:t> </a:t>
            </a:r>
            <a:r>
              <a:rPr lang="fr-FR" dirty="0" err="1">
                <a:latin typeface="Liberation Sans" pitchFamily="18"/>
              </a:rPr>
              <a:t>principle</a:t>
            </a:r>
            <a:endParaRPr lang="fr-FR" dirty="0">
              <a:latin typeface="Liberation Sans" pitchFamily="18"/>
            </a:endParaRPr>
          </a:p>
        </p:txBody>
      </p:sp>
      <p:pic>
        <p:nvPicPr>
          <p:cNvPr id="6146" name="Picture 2" descr="Afficher l’image source">
            <a:extLst>
              <a:ext uri="{FF2B5EF4-FFF2-40B4-BE49-F238E27FC236}">
                <a16:creationId xmlns:a16="http://schemas.microsoft.com/office/drawing/2014/main" id="{C0D0B6F3-F12A-4E42-8779-D853D882C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42" y="1700808"/>
            <a:ext cx="10566001" cy="4044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86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2748384"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O: Open close </a:t>
            </a:r>
            <a:r>
              <a:rPr lang="fr-FR" dirty="0" err="1">
                <a:latin typeface="Liberation Sans" pitchFamily="18"/>
              </a:rPr>
              <a:t>principle</a:t>
            </a:r>
            <a:endParaRPr lang="fr-FR" dirty="0">
              <a:latin typeface="Liberation Sans" pitchFamily="18"/>
            </a:endParaRPr>
          </a:p>
        </p:txBody>
      </p:sp>
      <p:sp>
        <p:nvSpPr>
          <p:cNvPr id="3" name="Rectangle 1">
            <a:extLst>
              <a:ext uri="{FF2B5EF4-FFF2-40B4-BE49-F238E27FC236}">
                <a16:creationId xmlns:a16="http://schemas.microsoft.com/office/drawing/2014/main" id="{64EFC404-1370-416D-A43F-F23D4095FE3A}"/>
              </a:ext>
            </a:extLst>
          </p:cNvPr>
          <p:cNvSpPr>
            <a:spLocks noChangeArrowheads="1"/>
          </p:cNvSpPr>
          <p:nvPr/>
        </p:nvSpPr>
        <p:spPr bwMode="auto">
          <a:xfrm>
            <a:off x="-3423" y="1526684"/>
            <a:ext cx="11919422"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nsolas" panose="020B0609020204030204" pitchFamily="49" charset="0"/>
              </a:rPr>
              <a:t>public double </a:t>
            </a:r>
            <a:r>
              <a:rPr kumimoji="0" lang="fr-FR" altLang="fr-FR" sz="1000" b="0" i="0" u="none" strike="noStrike" cap="none" normalizeH="0" baseline="0" dirty="0" err="1">
                <a:ln>
                  <a:noFill/>
                </a:ln>
                <a:solidFill>
                  <a:srgbClr val="000000"/>
                </a:solidFill>
                <a:effectLst/>
                <a:latin typeface="Consolas" panose="020B0609020204030204" pitchFamily="49" charset="0"/>
              </a:rPr>
              <a:t>calculDureeTrajetMinuteAvecChaqueVehicule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Map</a:t>
            </a:r>
            <a:r>
              <a:rPr kumimoji="0" lang="fr-FR" altLang="fr-FR" sz="1000" b="0" i="0" u="none" strike="noStrike" cap="none" normalizeH="0" baseline="0" dirty="0">
                <a:ln>
                  <a:noFill/>
                </a:ln>
                <a:solidFill>
                  <a:srgbClr val="000000"/>
                </a:solidFill>
                <a:effectLst/>
                <a:latin typeface="Consolas" panose="020B0609020204030204" pitchFamily="49" charset="0"/>
              </a:rPr>
              <a:t>&lt;String, Integer&gt;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throws</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InfiniException</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Iterator</a:t>
            </a:r>
            <a:r>
              <a:rPr kumimoji="0" lang="fr-FR" altLang="fr-FR" sz="1000" b="0" i="0" u="none" strike="noStrike" cap="none" normalizeH="0" baseline="0" dirty="0">
                <a:ln>
                  <a:noFill/>
                </a:ln>
                <a:solidFill>
                  <a:srgbClr val="000000"/>
                </a:solidFill>
                <a:effectLst/>
                <a:latin typeface="Consolas" panose="020B0609020204030204" pitchFamily="49" charset="0"/>
              </a:rPr>
              <a:t>&lt;</a:t>
            </a:r>
            <a:r>
              <a:rPr kumimoji="0" lang="fr-FR" altLang="fr-FR" sz="1000" b="0" i="0" u="none" strike="noStrike" cap="none" normalizeH="0" baseline="0" dirty="0" err="1">
                <a:ln>
                  <a:noFill/>
                </a:ln>
                <a:solidFill>
                  <a:srgbClr val="000000"/>
                </a:solidFill>
                <a:effectLst/>
                <a:latin typeface="Consolas" panose="020B0609020204030204" pitchFamily="49" charset="0"/>
              </a:rPr>
              <a:t>Map.Entry</a:t>
            </a:r>
            <a:r>
              <a:rPr kumimoji="0" lang="fr-FR" altLang="fr-FR" sz="1000" b="0" i="0" u="none" strike="noStrike" cap="none" normalizeH="0" baseline="0" dirty="0">
                <a:ln>
                  <a:noFill/>
                </a:ln>
                <a:solidFill>
                  <a:srgbClr val="000000"/>
                </a:solidFill>
                <a:effectLst/>
                <a:latin typeface="Consolas" panose="020B0609020204030204" pitchFamily="49" charset="0"/>
              </a:rPr>
              <a:t>&lt;String, Integer&gt;&gt;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vehiculeDistance.entrySet</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iterator</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while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vehicule.hasNext</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Map.Entry</a:t>
            </a:r>
            <a:r>
              <a:rPr kumimoji="0" lang="fr-FR" altLang="fr-FR" sz="1000" b="0" i="0" u="none" strike="noStrike" cap="none" normalizeH="0" baseline="0" dirty="0">
                <a:ln>
                  <a:noFill/>
                </a:ln>
                <a:solidFill>
                  <a:srgbClr val="000000"/>
                </a:solidFill>
                <a:effectLst/>
                <a:latin typeface="Consolas" panose="020B0609020204030204" pitchFamily="49" charset="0"/>
              </a:rPr>
              <a:t>&lt;String, Integer&gt; </a:t>
            </a:r>
            <a:r>
              <a:rPr kumimoji="0" lang="fr-FR" altLang="fr-FR" sz="1000" b="0" i="0" u="none" strike="noStrike" cap="none" normalizeH="0" baseline="0" dirty="0" err="1">
                <a:ln>
                  <a:noFill/>
                </a:ln>
                <a:solidFill>
                  <a:srgbClr val="000000"/>
                </a:solidFill>
                <a:effectLst/>
                <a:latin typeface="Consolas" panose="020B0609020204030204" pitchFamily="49" charset="0"/>
              </a:rPr>
              <a:t>distanceVehicule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vehicule.next</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if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distanceVehicule.getKey</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equals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"Train"</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a:ln>
                  <a:noFill/>
                </a:ln>
                <a:solidFill>
                  <a:srgbClr val="0000FF"/>
                </a:solidFill>
                <a:effectLst/>
                <a:latin typeface="Consolas" panose="020B0609020204030204" pitchFamily="49" charset="0"/>
              </a:rPr>
              <a:t>200</a:t>
            </a:r>
            <a:r>
              <a:rPr kumimoji="0" lang="fr-FR" altLang="fr-FR" sz="1000" b="0" i="0" u="none" strike="noStrike" cap="none" normalizeH="0" baseline="0" dirty="0">
                <a:ln>
                  <a:noFill/>
                </a:ln>
                <a:solidFill>
                  <a:srgbClr val="000000"/>
                </a:solidFill>
                <a:effectLst/>
                <a:latin typeface="Consolas" panose="020B0609020204030204" pitchFamily="49" charset="0"/>
              </a:rPr>
              <a:t>,distanceVehicule);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else</a:t>
            </a:r>
            <a:r>
              <a:rPr kumimoji="0" lang="fr-FR" altLang="fr-FR" sz="1000" b="1" i="0" u="none" strike="noStrike" cap="none" normalizeH="0" baseline="0" dirty="0">
                <a:ln>
                  <a:noFill/>
                </a:ln>
                <a:solidFill>
                  <a:srgbClr val="000080"/>
                </a:solidFill>
                <a:effectLst/>
                <a:latin typeface="Consolas" panose="020B0609020204030204" pitchFamily="49" charset="0"/>
              </a:rPr>
              <a:t> if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distanceVehicule.getKey</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equals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"Voiture"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a:ln>
                  <a:noFill/>
                </a:ln>
                <a:solidFill>
                  <a:srgbClr val="0000FF"/>
                </a:solidFill>
                <a:effectLst/>
                <a:latin typeface="Consolas" panose="020B0609020204030204" pitchFamily="49" charset="0"/>
              </a:rPr>
              <a:t>100</a:t>
            </a:r>
            <a:r>
              <a:rPr kumimoji="0" lang="fr-FR" altLang="fr-FR" sz="1000" b="0" i="0" u="none" strike="noStrike" cap="none" normalizeH="0" baseline="0" dirty="0">
                <a:ln>
                  <a:noFill/>
                </a:ln>
                <a:solidFill>
                  <a:srgbClr val="000000"/>
                </a:solidFill>
                <a:effectLst/>
                <a:latin typeface="Consolas" panose="020B0609020204030204" pitchFamily="49" charset="0"/>
              </a:rPr>
              <a:t>,distanceVehicule);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F5685C9-2DD5-4BE6-BE29-5E5E75220806}"/>
              </a:ext>
            </a:extLst>
          </p:cNvPr>
          <p:cNvSpPr>
            <a:spLocks noChangeArrowheads="1"/>
          </p:cNvSpPr>
          <p:nvPr/>
        </p:nvSpPr>
        <p:spPr bwMode="auto">
          <a:xfrm>
            <a:off x="59999" y="4669597"/>
            <a:ext cx="118560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nsolas" panose="020B0609020204030204" pitchFamily="49" charset="0"/>
              </a:rPr>
              <a:t>public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calculDureeTrajetMinuteAvecChaqueVehicule</a:t>
            </a:r>
            <a:r>
              <a:rPr kumimoji="0" lang="fr-FR" altLang="fr-FR" sz="1000" b="0" i="0" u="none" strike="noStrike" cap="none" normalizeH="0" baseline="0" dirty="0">
                <a:ln>
                  <a:noFill/>
                </a:ln>
                <a:solidFill>
                  <a:srgbClr val="000000"/>
                </a:solidFill>
                <a:effectLst/>
                <a:latin typeface="Consolas" panose="020B0609020204030204" pitchFamily="49" charset="0"/>
              </a:rPr>
              <a:t>(List&lt;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vehiculeDistances</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throws</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InfiniException</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for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vehiculeDistance:vehiculeDistances</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1" i="0" u="none" strike="noStrike" cap="none" normalizeH="0" baseline="0" dirty="0" err="1">
                <a:ln>
                  <a:noFill/>
                </a:ln>
                <a:solidFill>
                  <a:srgbClr val="000080"/>
                </a:solidFill>
                <a:effectLst/>
                <a:latin typeface="Consolas" panose="020B0609020204030204" pitchFamily="49" charset="0"/>
              </a:rPr>
              <a:t>private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throws</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InfiniException</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660E7A"/>
                </a:solidFill>
                <a:effectLst/>
                <a:latin typeface="Consolas" panose="020B0609020204030204" pitchFamily="49" charset="0"/>
              </a:rPr>
              <a:t>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calculDureeTrajetMinute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vehiculeDistance.getVitesse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1" i="0" u="none" strike="noStrike" cap="none" normalizeH="0" baseline="0" dirty="0" err="1">
                <a:ln>
                  <a:noFill/>
                </a:ln>
                <a:solidFill>
                  <a:srgbClr val="660E7A"/>
                </a:solidFill>
                <a:effectLst/>
                <a:latin typeface="Consolas" panose="020B0609020204030204" pitchFamily="49" charset="0"/>
              </a:rPr>
              <a:t>distance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Espace réservé du texte 2">
            <a:extLst>
              <a:ext uri="{FF2B5EF4-FFF2-40B4-BE49-F238E27FC236}">
                <a16:creationId xmlns:a16="http://schemas.microsoft.com/office/drawing/2014/main" id="{3136D65A-AEAC-4017-87C9-85F9FAAC1B86}"/>
              </a:ext>
            </a:extLst>
          </p:cNvPr>
          <p:cNvSpPr txBox="1">
            <a:spLocks/>
          </p:cNvSpPr>
          <p:nvPr/>
        </p:nvSpPr>
        <p:spPr>
          <a:xfrm>
            <a:off x="9180264" y="2924944"/>
            <a:ext cx="2748384"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A chaque nouveau véhicule je dois modifier cette classe</a:t>
            </a:r>
          </a:p>
        </p:txBody>
      </p:sp>
      <p:sp>
        <p:nvSpPr>
          <p:cNvPr id="7" name="Espace réservé du texte 2">
            <a:extLst>
              <a:ext uri="{FF2B5EF4-FFF2-40B4-BE49-F238E27FC236}">
                <a16:creationId xmlns:a16="http://schemas.microsoft.com/office/drawing/2014/main" id="{DDE4A459-A057-4060-83A2-E81EA0A252F5}"/>
              </a:ext>
            </a:extLst>
          </p:cNvPr>
          <p:cNvSpPr txBox="1">
            <a:spLocks/>
          </p:cNvSpPr>
          <p:nvPr/>
        </p:nvSpPr>
        <p:spPr>
          <a:xfrm>
            <a:off x="8892232" y="5231569"/>
            <a:ext cx="2748384"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A chaque nouveau véhicule je dois créer une nouvelle classe</a:t>
            </a:r>
          </a:p>
        </p:txBody>
      </p:sp>
      <p:sp>
        <p:nvSpPr>
          <p:cNvPr id="9" name="ZoneTexte 8">
            <a:extLst>
              <a:ext uri="{FF2B5EF4-FFF2-40B4-BE49-F238E27FC236}">
                <a16:creationId xmlns:a16="http://schemas.microsoft.com/office/drawing/2014/main" id="{C995AB74-D3D0-4FCB-9ABA-D66A186E05C9}"/>
              </a:ext>
            </a:extLst>
          </p:cNvPr>
          <p:cNvSpPr txBox="1"/>
          <p:nvPr/>
        </p:nvSpPr>
        <p:spPr>
          <a:xfrm>
            <a:off x="4727849" y="1165680"/>
            <a:ext cx="1584176" cy="369332"/>
          </a:xfrm>
          <a:prstGeom prst="rect">
            <a:avLst/>
          </a:prstGeom>
          <a:noFill/>
        </p:spPr>
        <p:txBody>
          <a:bodyPr wrap="square" rtlCol="0">
            <a:spAutoFit/>
          </a:bodyPr>
          <a:lstStyle/>
          <a:p>
            <a:r>
              <a:rPr lang="en-US">
                <a:solidFill>
                  <a:schemeClr val="tx1"/>
                </a:solidFill>
              </a:rPr>
              <a:t>bad code</a:t>
            </a:r>
            <a:endParaRPr lang="fr-FR" dirty="0"/>
          </a:p>
        </p:txBody>
      </p:sp>
      <p:sp>
        <p:nvSpPr>
          <p:cNvPr id="10" name="ZoneTexte 9">
            <a:extLst>
              <a:ext uri="{FF2B5EF4-FFF2-40B4-BE49-F238E27FC236}">
                <a16:creationId xmlns:a16="http://schemas.microsoft.com/office/drawing/2014/main" id="{38EA4FCD-D534-4F6A-B6A8-273F0546BF9F}"/>
              </a:ext>
            </a:extLst>
          </p:cNvPr>
          <p:cNvSpPr txBox="1"/>
          <p:nvPr/>
        </p:nvSpPr>
        <p:spPr>
          <a:xfrm>
            <a:off x="4637052" y="4318248"/>
            <a:ext cx="1584176" cy="369332"/>
          </a:xfrm>
          <a:prstGeom prst="rect">
            <a:avLst/>
          </a:prstGeom>
          <a:noFill/>
        </p:spPr>
        <p:txBody>
          <a:bodyPr wrap="square" rtlCol="0">
            <a:spAutoFit/>
          </a:bodyPr>
          <a:lstStyle/>
          <a:p>
            <a:r>
              <a:rPr lang="en-US" dirty="0"/>
              <a:t>g</a:t>
            </a:r>
            <a:r>
              <a:rPr lang="en-US" dirty="0">
                <a:solidFill>
                  <a:schemeClr val="tx1"/>
                </a:solidFill>
              </a:rPr>
              <a:t>ood code</a:t>
            </a:r>
            <a:endParaRPr lang="fr-FR" dirty="0"/>
          </a:p>
        </p:txBody>
      </p:sp>
    </p:spTree>
    <p:extLst>
      <p:ext uri="{BB962C8B-B14F-4D97-AF65-F5344CB8AC3E}">
        <p14:creationId xmlns:p14="http://schemas.microsoft.com/office/powerpoint/2010/main" val="1468706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4044528"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L : </a:t>
            </a:r>
            <a:r>
              <a:rPr lang="fr-FR" dirty="0" err="1">
                <a:latin typeface="Liberation Sans" pitchFamily="18"/>
              </a:rPr>
              <a:t>Liskov</a:t>
            </a:r>
            <a:r>
              <a:rPr lang="fr-FR" dirty="0">
                <a:latin typeface="Liberation Sans" pitchFamily="18"/>
              </a:rPr>
              <a:t> substitution </a:t>
            </a:r>
            <a:r>
              <a:rPr lang="fr-FR" dirty="0" err="1">
                <a:latin typeface="Liberation Sans" pitchFamily="18"/>
              </a:rPr>
              <a:t>principle</a:t>
            </a:r>
            <a:endParaRPr lang="fr-FR" dirty="0">
              <a:latin typeface="Liberation Sans" pitchFamily="18"/>
            </a:endParaRPr>
          </a:p>
        </p:txBody>
      </p:sp>
      <p:sp>
        <p:nvSpPr>
          <p:cNvPr id="5" name="ZoneTexte 4">
            <a:extLst>
              <a:ext uri="{FF2B5EF4-FFF2-40B4-BE49-F238E27FC236}">
                <a16:creationId xmlns:a16="http://schemas.microsoft.com/office/drawing/2014/main" id="{32C5B88B-46B5-4FF9-83CE-046F61F881B2}"/>
              </a:ext>
            </a:extLst>
          </p:cNvPr>
          <p:cNvSpPr txBox="1"/>
          <p:nvPr/>
        </p:nvSpPr>
        <p:spPr>
          <a:xfrm>
            <a:off x="395288" y="1556478"/>
            <a:ext cx="9084377" cy="369332"/>
          </a:xfrm>
          <a:prstGeom prst="rect">
            <a:avLst/>
          </a:prstGeom>
          <a:noFill/>
        </p:spPr>
        <p:txBody>
          <a:bodyPr wrap="square" rtlCol="0">
            <a:spAutoFit/>
          </a:bodyPr>
          <a:lstStyle/>
          <a:p>
            <a:r>
              <a:rPr lang="en-US" dirty="0">
                <a:solidFill>
                  <a:schemeClr val="tx1"/>
                </a:solidFill>
              </a:rPr>
              <a:t>good code						bad code</a:t>
            </a:r>
            <a:endParaRPr lang="fr-FR" dirty="0"/>
          </a:p>
        </p:txBody>
      </p:sp>
      <p:sp>
        <p:nvSpPr>
          <p:cNvPr id="6" name="Rectangle 3">
            <a:extLst>
              <a:ext uri="{FF2B5EF4-FFF2-40B4-BE49-F238E27FC236}">
                <a16:creationId xmlns:a16="http://schemas.microsoft.com/office/drawing/2014/main" id="{5E424AEA-A1BF-469C-B67A-6D82A06ACC78}"/>
              </a:ext>
            </a:extLst>
          </p:cNvPr>
          <p:cNvSpPr>
            <a:spLocks noChangeArrowheads="1"/>
          </p:cNvSpPr>
          <p:nvPr/>
        </p:nvSpPr>
        <p:spPr bwMode="auto">
          <a:xfrm>
            <a:off x="263352" y="2119496"/>
            <a:ext cx="6624736"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08000"/>
                </a:solidFill>
                <a:effectLst/>
                <a:latin typeface="Consolas" panose="020B0609020204030204" pitchFamily="49" charset="0"/>
              </a:rPr>
              <a:t>@Test</a:t>
            </a:r>
            <a:br>
              <a:rPr kumimoji="0" lang="fr-FR" altLang="fr-FR" sz="1000" b="0" i="0" u="none" strike="noStrike" cap="none" normalizeH="0" baseline="0" dirty="0">
                <a:ln>
                  <a:noFill/>
                </a:ln>
                <a:solidFill>
                  <a:srgbClr val="808000"/>
                </a:solidFill>
                <a:effectLst/>
                <a:latin typeface="Consolas" panose="020B0609020204030204" pitchFamily="49" charset="0"/>
              </a:rPr>
            </a:br>
            <a:r>
              <a:rPr kumimoji="0" lang="fr-FR" altLang="fr-FR" sz="1000" b="1" i="0" u="none" strike="noStrike" cap="none" normalizeH="0" baseline="0" dirty="0">
                <a:ln>
                  <a:noFill/>
                </a:ln>
                <a:solidFill>
                  <a:srgbClr val="000080"/>
                </a:solidFill>
                <a:effectLst/>
                <a:latin typeface="Consolas" panose="020B0609020204030204" pitchFamily="49" charset="0"/>
              </a:rPr>
              <a:t>public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VoitureEtTrain_fontLaCourseParComposition_chacunDemarreRouleEtFreine(){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List&lt;</a:t>
            </a:r>
            <a:r>
              <a:rPr kumimoji="0" lang="fr-FR" altLang="fr-FR" sz="1000" b="0" i="0" u="none" strike="noStrike" cap="none" normalizeH="0" baseline="0" dirty="0" err="1">
                <a:ln>
                  <a:noFill/>
                </a:ln>
                <a:solidFill>
                  <a:srgbClr val="000000"/>
                </a:solidFill>
                <a:effectLst/>
                <a:latin typeface="Consolas" panose="020B0609020204030204" pitchFamily="49" charset="0"/>
              </a:rPr>
              <a:t>MultiVehicule</a:t>
            </a:r>
            <a:r>
              <a:rPr kumimoji="0" lang="fr-FR" altLang="fr-FR" sz="1000" b="0" i="0" u="none" strike="noStrike" cap="none" normalizeH="0" baseline="0" dirty="0">
                <a:ln>
                  <a:noFill/>
                </a:ln>
                <a:solidFill>
                  <a:srgbClr val="000000"/>
                </a:solidFill>
                <a:effectLst/>
                <a:latin typeface="Consolas" panose="020B0609020204030204" pitchFamily="49" charset="0"/>
              </a:rPr>
              <a: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err="1">
                <a:ln>
                  <a:noFill/>
                </a:ln>
                <a:solidFill>
                  <a:srgbClr val="000000"/>
                </a:solidFill>
                <a:effectLst/>
                <a:latin typeface="Consolas" panose="020B0609020204030204" pitchFamily="49" charset="0"/>
              </a:rPr>
              <a:t>ArrayList</a:t>
            </a:r>
            <a:r>
              <a:rPr kumimoji="0" lang="fr-FR" altLang="fr-FR" sz="1000" b="0" i="0" u="none" strike="noStrike" cap="none" normalizeH="0" baseline="0" dirty="0">
                <a:ln>
                  <a:noFill/>
                </a:ln>
                <a:solidFill>
                  <a:srgbClr val="000000"/>
                </a:solidFill>
                <a:effectLst/>
                <a:latin typeface="Consolas" panose="020B0609020204030204" pitchFamily="49" charset="0"/>
              </a:rPr>
              <a:t>&lt;&gt;();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vehicules.add</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creerMultiVehicule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Arrays.</a:t>
            </a:r>
            <a:r>
              <a:rPr kumimoji="0" lang="fr-FR" altLang="fr-FR" sz="1000" b="0" i="1" u="none" strike="noStrike" cap="none" normalizeH="0" baseline="0" dirty="0" err="1">
                <a:ln>
                  <a:noFill/>
                </a:ln>
                <a:solidFill>
                  <a:srgbClr val="000000"/>
                </a:solidFill>
                <a:effectLst/>
                <a:latin typeface="Consolas" panose="020B0609020204030204" pitchFamily="49" charset="0"/>
              </a:rPr>
              <a:t>asList</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a:ln>
                  <a:noFill/>
                </a:ln>
                <a:solidFill>
                  <a:srgbClr val="000000"/>
                </a:solidFill>
                <a:effectLst/>
                <a:latin typeface="Consolas" panose="020B0609020204030204" pitchFamily="49" charset="0"/>
              </a:rPr>
              <a:t>Roule())));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vehicules.add</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creerMultiVehicule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Arrays.</a:t>
            </a:r>
            <a:r>
              <a:rPr kumimoji="0" lang="fr-FR" altLang="fr-FR" sz="1000" b="0" i="1" u="none" strike="noStrike" cap="none" normalizeH="0" baseline="0" dirty="0" err="1">
                <a:ln>
                  <a:noFill/>
                </a:ln>
                <a:solidFill>
                  <a:srgbClr val="000000"/>
                </a:solidFill>
                <a:effectLst/>
                <a:latin typeface="Consolas" panose="020B0609020204030204" pitchFamily="49" charset="0"/>
              </a:rPr>
              <a:t>asList</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a:ln>
                  <a:noFill/>
                </a:ln>
                <a:solidFill>
                  <a:srgbClr val="000000"/>
                </a:solidFill>
                <a:effectLst/>
                <a:latin typeface="Consolas" panose="020B0609020204030204" pitchFamily="49" charset="0"/>
              </a:rPr>
              <a:t>Roule(), </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err="1">
                <a:ln>
                  <a:noFill/>
                </a:ln>
                <a:solidFill>
                  <a:srgbClr val="000000"/>
                </a:solidFill>
                <a:effectLst/>
                <a:latin typeface="Consolas" panose="020B0609020204030204" pitchFamily="49" charset="0"/>
              </a:rPr>
              <a:t>DerappageControlle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demarreCourseParComposition</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1" i="0" u="none" strike="noStrike" cap="none" normalizeH="0" baseline="0" dirty="0" err="1">
                <a:ln>
                  <a:noFill/>
                </a:ln>
                <a:solidFill>
                  <a:srgbClr val="000080"/>
                </a:solidFill>
                <a:effectLst/>
                <a:latin typeface="Consolas" panose="020B0609020204030204" pitchFamily="49" charset="0"/>
              </a:rPr>
              <a:t>private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demarreCourseParComposition</a:t>
            </a:r>
            <a:r>
              <a:rPr kumimoji="0" lang="fr-FR" altLang="fr-FR" sz="1000" b="0" i="0" u="none" strike="noStrike" cap="none" normalizeH="0" baseline="0" dirty="0">
                <a:ln>
                  <a:noFill/>
                </a:ln>
                <a:solidFill>
                  <a:srgbClr val="000000"/>
                </a:solidFill>
                <a:effectLst/>
                <a:latin typeface="Consolas" panose="020B0609020204030204" pitchFamily="49" charset="0"/>
              </a:rPr>
              <a:t>(List&lt;</a:t>
            </a:r>
            <a:r>
              <a:rPr kumimoji="0" lang="fr-FR" altLang="fr-FR" sz="1000" b="0" i="0" u="none" strike="noStrike" cap="none" normalizeH="0" baseline="0" dirty="0" err="1">
                <a:ln>
                  <a:noFill/>
                </a:ln>
                <a:solidFill>
                  <a:srgbClr val="000000"/>
                </a:solidFill>
                <a:effectLst/>
                <a:latin typeface="Consolas" panose="020B0609020204030204" pitchFamily="49" charset="0"/>
              </a:rPr>
              <a:t>MultiVehicule</a:t>
            </a:r>
            <a:r>
              <a:rPr kumimoji="0" lang="fr-FR" altLang="fr-FR" sz="1000" b="0" i="0" u="none" strike="noStrike" cap="none" normalizeH="0" baseline="0" dirty="0">
                <a:ln>
                  <a:noFill/>
                </a:ln>
                <a:solidFill>
                  <a:srgbClr val="000000"/>
                </a:solidFill>
                <a:effectLst/>
                <a:latin typeface="Consolas" panose="020B0609020204030204" pitchFamily="49" charset="0"/>
              </a:rPr>
              <a: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for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MultiVehicule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vehicule:vehicules</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vehicule.faitLaCourse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endParaRPr kumimoji="0" lang="fr-FR" altLang="fr-FR" sz="1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107C073-683F-4C58-82FD-2B9626CF1CA4}"/>
              </a:ext>
            </a:extLst>
          </p:cNvPr>
          <p:cNvSpPr>
            <a:spLocks noChangeArrowheads="1"/>
          </p:cNvSpPr>
          <p:nvPr/>
        </p:nvSpPr>
        <p:spPr bwMode="auto">
          <a:xfrm>
            <a:off x="6816080" y="2132856"/>
            <a:ext cx="5976664"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808000"/>
                </a:solidFill>
                <a:effectLst/>
                <a:latin typeface="Consolas" panose="020B0609020204030204" pitchFamily="49" charset="0"/>
              </a:rPr>
              <a:t>@Test</a:t>
            </a:r>
            <a:br>
              <a:rPr kumimoji="0" lang="fr-FR" altLang="fr-FR" sz="1000" b="0" i="0" u="none" strike="noStrike" cap="none" normalizeH="0" baseline="0">
                <a:ln>
                  <a:noFill/>
                </a:ln>
                <a:solidFill>
                  <a:srgbClr val="808000"/>
                </a:solidFill>
                <a:effectLst/>
                <a:latin typeface="Consolas" panose="020B0609020204030204" pitchFamily="49" charset="0"/>
              </a:rPr>
            </a:br>
            <a:r>
              <a:rPr kumimoji="0" lang="fr-FR" altLang="fr-FR" sz="1000" b="1" i="0" u="none" strike="noStrike" cap="none" normalizeH="0" baseline="0">
                <a:ln>
                  <a:noFill/>
                </a:ln>
                <a:solidFill>
                  <a:srgbClr val="000080"/>
                </a:solidFill>
                <a:effectLst/>
                <a:latin typeface="Consolas" panose="020B0609020204030204" pitchFamily="49" charset="0"/>
              </a:rPr>
              <a:t>public void </a:t>
            </a:r>
            <a:r>
              <a:rPr kumimoji="0" lang="fr-FR" altLang="fr-FR" sz="1000" b="0" i="0" u="none" strike="noStrike" cap="none" normalizeH="0" baseline="0">
                <a:ln>
                  <a:noFill/>
                </a:ln>
                <a:solidFill>
                  <a:srgbClr val="000000"/>
                </a:solidFill>
                <a:effectLst/>
                <a:latin typeface="Consolas" panose="020B0609020204030204" pitchFamily="49" charset="0"/>
              </a:rPr>
              <a:t>VoitureEtTrain_fontLaCourseParHeritage_chacunDemarreRouleEtFreine(){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List&lt;Vehicule&gt; vehicules = </a:t>
            </a:r>
            <a:r>
              <a:rPr kumimoji="0" lang="fr-FR" altLang="fr-FR" sz="1000" b="1" i="0" u="none" strike="noStrike" cap="none" normalizeH="0" baseline="0">
                <a:ln>
                  <a:noFill/>
                </a:ln>
                <a:solidFill>
                  <a:srgbClr val="000080"/>
                </a:solidFill>
                <a:effectLst/>
                <a:latin typeface="Consolas" panose="020B0609020204030204" pitchFamily="49" charset="0"/>
              </a:rPr>
              <a:t>new </a:t>
            </a:r>
            <a:r>
              <a:rPr kumimoji="0" lang="fr-FR" altLang="fr-FR" sz="1000" b="0" i="0" u="none" strike="noStrike" cap="none" normalizeH="0" baseline="0">
                <a:ln>
                  <a:noFill/>
                </a:ln>
                <a:solidFill>
                  <a:srgbClr val="000000"/>
                </a:solidFill>
                <a:effectLst/>
                <a:latin typeface="Consolas" panose="020B0609020204030204" pitchFamily="49" charset="0"/>
              </a:rPr>
              <a:t>ArrayList&lt;&gt;();</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vehicules.add(</a:t>
            </a:r>
            <a:r>
              <a:rPr kumimoji="0" lang="fr-FR" altLang="fr-FR" sz="1000" b="1" i="0" u="none" strike="noStrike" cap="none" normalizeH="0" baseline="0">
                <a:ln>
                  <a:noFill/>
                </a:ln>
                <a:solidFill>
                  <a:srgbClr val="000080"/>
                </a:solidFill>
                <a:effectLst/>
                <a:latin typeface="Consolas" panose="020B0609020204030204" pitchFamily="49" charset="0"/>
              </a:rPr>
              <a:t>new </a:t>
            </a:r>
            <a:r>
              <a:rPr kumimoji="0" lang="fr-FR" altLang="fr-FR" sz="1000" b="0" i="0" u="none" strike="noStrike" cap="none" normalizeH="0" baseline="0">
                <a:ln>
                  <a:noFill/>
                </a:ln>
                <a:solidFill>
                  <a:srgbClr val="000000"/>
                </a:solidFill>
                <a:effectLst/>
                <a:latin typeface="Consolas" panose="020B0609020204030204" pitchFamily="49" charset="0"/>
              </a:rPr>
              <a:t>Train());</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vehicules.add(</a:t>
            </a:r>
            <a:r>
              <a:rPr kumimoji="0" lang="fr-FR" altLang="fr-FR" sz="1000" b="1" i="0" u="none" strike="noStrike" cap="none" normalizeH="0" baseline="0">
                <a:ln>
                  <a:noFill/>
                </a:ln>
                <a:solidFill>
                  <a:srgbClr val="000080"/>
                </a:solidFill>
                <a:effectLst/>
                <a:latin typeface="Consolas" panose="020B0609020204030204" pitchFamily="49" charset="0"/>
              </a:rPr>
              <a:t>new </a:t>
            </a:r>
            <a:r>
              <a:rPr kumimoji="0" lang="fr-FR" altLang="fr-FR" sz="1000" b="0" i="0" u="none" strike="noStrike" cap="none" normalizeH="0" baseline="0">
                <a:ln>
                  <a:noFill/>
                </a:ln>
                <a:solidFill>
                  <a:srgbClr val="000000"/>
                </a:solidFill>
                <a:effectLst/>
                <a:latin typeface="Consolas" panose="020B0609020204030204" pitchFamily="49" charset="0"/>
              </a:rPr>
              <a:t>Voiture());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demarreCourseParHeritage(vehicules);</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a:t>
            </a:r>
            <a:br>
              <a:rPr kumimoji="0" lang="fr-FR" altLang="fr-FR" sz="1000" b="0" i="0" u="none" strike="noStrike" cap="none" normalizeH="0" baseline="0">
                <a:ln>
                  <a:noFill/>
                </a:ln>
                <a:solidFill>
                  <a:srgbClr val="000000"/>
                </a:solidFill>
                <a:effectLst/>
                <a:latin typeface="Consolas" panose="020B0609020204030204" pitchFamily="49" charset="0"/>
              </a:rPr>
            </a:b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1" i="0" u="none" strike="noStrike" cap="none" normalizeH="0" baseline="0">
                <a:ln>
                  <a:noFill/>
                </a:ln>
                <a:solidFill>
                  <a:srgbClr val="000080"/>
                </a:solidFill>
                <a:effectLst/>
                <a:latin typeface="Consolas" panose="020B0609020204030204" pitchFamily="49" charset="0"/>
              </a:rPr>
              <a:t>private void </a:t>
            </a:r>
            <a:r>
              <a:rPr kumimoji="0" lang="fr-FR" altLang="fr-FR" sz="1000" b="0" i="0" u="none" strike="noStrike" cap="none" normalizeH="0" baseline="0">
                <a:ln>
                  <a:noFill/>
                </a:ln>
                <a:solidFill>
                  <a:srgbClr val="000000"/>
                </a:solidFill>
                <a:effectLst/>
                <a:latin typeface="Consolas" panose="020B0609020204030204" pitchFamily="49" charset="0"/>
              </a:rPr>
              <a:t>demarreCourseParHeritage(List&lt;Vehicule&gt; vehicules)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r>
              <a:rPr kumimoji="0" lang="fr-FR" altLang="fr-FR" sz="1000" b="1" i="0" u="none" strike="noStrike" cap="none" normalizeH="0" baseline="0">
                <a:ln>
                  <a:noFill/>
                </a:ln>
                <a:solidFill>
                  <a:srgbClr val="000080"/>
                </a:solidFill>
                <a:effectLst/>
                <a:latin typeface="Consolas" panose="020B0609020204030204" pitchFamily="49" charset="0"/>
              </a:rPr>
              <a:t>for </a:t>
            </a:r>
            <a:r>
              <a:rPr kumimoji="0" lang="fr-FR" altLang="fr-FR" sz="1000" b="0" i="0" u="none" strike="noStrike" cap="none" normalizeH="0" baseline="0">
                <a:ln>
                  <a:noFill/>
                </a:ln>
                <a:solidFill>
                  <a:srgbClr val="000000"/>
                </a:solidFill>
                <a:effectLst/>
                <a:latin typeface="Consolas" panose="020B0609020204030204" pitchFamily="49" charset="0"/>
              </a:rPr>
              <a:t>(Vehicule vehicule:vehicules)</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vehicule.roule();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r>
              <a:rPr kumimoji="0" lang="fr-FR" altLang="fr-FR" sz="1000" b="1" i="0" u="none" strike="noStrike" cap="none" normalizeH="0" baseline="0">
                <a:ln>
                  <a:noFill/>
                </a:ln>
                <a:solidFill>
                  <a:srgbClr val="000080"/>
                </a:solidFill>
                <a:effectLst/>
                <a:latin typeface="Consolas" panose="020B0609020204030204" pitchFamily="49" charset="0"/>
              </a:rPr>
              <a:t>if </a:t>
            </a:r>
            <a:r>
              <a:rPr kumimoji="0" lang="fr-FR" altLang="fr-FR" sz="1000" b="0" i="0" u="none" strike="noStrike" cap="none" normalizeH="0" baseline="0">
                <a:ln>
                  <a:noFill/>
                </a:ln>
                <a:solidFill>
                  <a:srgbClr val="000000"/>
                </a:solidFill>
                <a:effectLst/>
                <a:latin typeface="Consolas" panose="020B0609020204030204" pitchFamily="49" charset="0"/>
              </a:rPr>
              <a:t>(vehicule </a:t>
            </a:r>
            <a:r>
              <a:rPr kumimoji="0" lang="fr-FR" altLang="fr-FR" sz="1000" b="1" i="0" u="none" strike="noStrike" cap="none" normalizeH="0" baseline="0">
                <a:ln>
                  <a:noFill/>
                </a:ln>
                <a:solidFill>
                  <a:srgbClr val="000080"/>
                </a:solidFill>
                <a:effectLst/>
                <a:latin typeface="Consolas" panose="020B0609020204030204" pitchFamily="49" charset="0"/>
              </a:rPr>
              <a:t>instanceof </a:t>
            </a:r>
            <a:r>
              <a:rPr kumimoji="0" lang="fr-FR" altLang="fr-FR" sz="1000" b="0" i="0" u="none" strike="noStrike" cap="none" normalizeH="0" baseline="0">
                <a:ln>
                  <a:noFill/>
                </a:ln>
                <a:solidFill>
                  <a:srgbClr val="000000"/>
                </a:solidFill>
                <a:effectLst/>
                <a:latin typeface="Consolas" panose="020B0609020204030204" pitchFamily="49" charset="0"/>
              </a:rPr>
              <a:t>Voiture){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((Voiture)vehicule).faitDerappageControlle();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7800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ogeti Master">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A8C0DE0E-816B-43A5-9062-AB9652110316}"/>
    </a:ext>
  </a:extLst>
</a:theme>
</file>

<file path=ppt/theme/theme2.xml><?xml version="1.0" encoding="utf-8"?>
<a:theme xmlns:a="http://schemas.openxmlformats.org/drawingml/2006/main" name="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A5D0E175-249D-4F2B-9551-AF20948DD454}"/>
    </a:ext>
  </a:extLst>
</a:theme>
</file>

<file path=ppt/theme/theme3.xml><?xml version="1.0" encoding="utf-8"?>
<a:theme xmlns:a="http://schemas.openxmlformats.org/drawingml/2006/main" name="Section Opener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A65BA95B-A132-4389-AC7F-F391170562F2}"/>
    </a:ext>
  </a:extLst>
</a:theme>
</file>

<file path=ppt/theme/theme4.xml><?xml version="1.0" encoding="utf-8"?>
<a:theme xmlns:a="http://schemas.openxmlformats.org/drawingml/2006/main" name="Closing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E62C717A-BEEA-4407-971F-55B53FB7EF70}"/>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0E18832B5AA349BDA65A5F404CAF02" ma:contentTypeVersion="13" ma:contentTypeDescription="Create a new document." ma:contentTypeScope="" ma:versionID="f644ebe02f6c68a9795d8082c41103e6">
  <xsd:schema xmlns:xsd="http://www.w3.org/2001/XMLSchema" xmlns:xs="http://www.w3.org/2001/XMLSchema" xmlns:p="http://schemas.microsoft.com/office/2006/metadata/properties" xmlns:ns3="6ecf9e71-4c70-4ac2-993b-8f8d516e54d5" xmlns:ns4="8e9d2b5b-a99c-4b80-8f90-3d5f185775e7" targetNamespace="http://schemas.microsoft.com/office/2006/metadata/properties" ma:root="true" ma:fieldsID="be53b9025f379f35f0d370abcd9402e2" ns3:_="" ns4:_="">
    <xsd:import namespace="6ecf9e71-4c70-4ac2-993b-8f8d516e54d5"/>
    <xsd:import namespace="8e9d2b5b-a99c-4b80-8f90-3d5f185775e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cf9e71-4c70-4ac2-993b-8f8d516e54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9d2b5b-a99c-4b80-8f90-3d5f185775e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805D11-91E0-499C-A73A-CA21676CF8F7}">
  <ds:schemaRefs>
    <ds:schemaRef ds:uri="http://schemas.microsoft.com/sharepoint/v3/contenttype/forms"/>
  </ds:schemaRefs>
</ds:datastoreItem>
</file>

<file path=customXml/itemProps2.xml><?xml version="1.0" encoding="utf-8"?>
<ds:datastoreItem xmlns:ds="http://schemas.openxmlformats.org/officeDocument/2006/customXml" ds:itemID="{863CC7EE-68F2-44AD-A7BC-31A37DEBC76C}">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e9d2b5b-a99c-4b80-8f90-3d5f185775e7"/>
    <ds:schemaRef ds:uri="http://purl.org/dc/elements/1.1/"/>
    <ds:schemaRef ds:uri="6ecf9e71-4c70-4ac2-993b-8f8d516e54d5"/>
    <ds:schemaRef ds:uri="http://www.w3.org/XML/1998/namespace"/>
    <ds:schemaRef ds:uri="http://purl.org/dc/dcmitype/"/>
  </ds:schemaRefs>
</ds:datastoreItem>
</file>

<file path=customXml/itemProps3.xml><?xml version="1.0" encoding="utf-8"?>
<ds:datastoreItem xmlns:ds="http://schemas.openxmlformats.org/officeDocument/2006/customXml" ds:itemID="{0BEC0F99-D0C4-4C32-8CC8-BC0354855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cf9e71-4c70-4ac2-993b-8f8d516e54d5"/>
    <ds:schemaRef ds:uri="8e9d2b5b-a99c-4b80-8f90-3d5f185775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DemoAltranWebComponentsTDD</Template>
  <TotalTime>2458</TotalTime>
  <Words>2471</Words>
  <Application>Microsoft Office PowerPoint</Application>
  <PresentationFormat>Grand écran</PresentationFormat>
  <Paragraphs>248</Paragraphs>
  <Slides>30</Slides>
  <Notes>8</Notes>
  <HiddenSlides>0</HiddenSlides>
  <MMClips>1</MMClips>
  <ScaleCrop>false</ScaleCrop>
  <HeadingPairs>
    <vt:vector size="8" baseType="variant">
      <vt:variant>
        <vt:lpstr>Polices utilisées</vt:lpstr>
      </vt:variant>
      <vt:variant>
        <vt:i4>6</vt:i4>
      </vt:variant>
      <vt:variant>
        <vt:lpstr>Thème</vt:lpstr>
      </vt:variant>
      <vt:variant>
        <vt:i4>4</vt:i4>
      </vt:variant>
      <vt:variant>
        <vt:lpstr>Serveurs OLE incorporés</vt:lpstr>
      </vt:variant>
      <vt:variant>
        <vt:i4>1</vt:i4>
      </vt:variant>
      <vt:variant>
        <vt:lpstr>Titres des diapositives</vt:lpstr>
      </vt:variant>
      <vt:variant>
        <vt:i4>30</vt:i4>
      </vt:variant>
    </vt:vector>
  </HeadingPairs>
  <TitlesOfParts>
    <vt:vector size="41" baseType="lpstr">
      <vt:lpstr>Arial</vt:lpstr>
      <vt:lpstr>Calibri</vt:lpstr>
      <vt:lpstr>Consolas</vt:lpstr>
      <vt:lpstr>Liberation Sans</vt:lpstr>
      <vt:lpstr>Verdana</vt:lpstr>
      <vt:lpstr>Wingdings</vt:lpstr>
      <vt:lpstr>Sogeti Master</vt:lpstr>
      <vt:lpstr>Cover options</vt:lpstr>
      <vt:lpstr>Section Opener options</vt:lpstr>
      <vt:lpstr>Closing options</vt:lpstr>
      <vt:lpstr>think-cell Slide</vt:lpstr>
      <vt:lpstr>les bonnes pratiques pour développer  Focus TDD + Live coding </vt:lpstr>
      <vt:lpstr>whoami</vt:lpstr>
      <vt:lpstr>Concepts et mise en pratique</vt:lpstr>
      <vt:lpstr>Pomodoro</vt:lpstr>
      <vt:lpstr>Place au code!</vt:lpstr>
      <vt:lpstr>Principes SOLID</vt:lpstr>
      <vt:lpstr>Principes SOLID</vt:lpstr>
      <vt:lpstr>Principes SOLID</vt:lpstr>
      <vt:lpstr>Principes SOLID</vt:lpstr>
      <vt:lpstr>Principes SOLID</vt:lpstr>
      <vt:lpstr>Principes SOLID</vt:lpstr>
      <vt:lpstr>Clean coding</vt:lpstr>
      <vt:lpstr>Methodes et variables </vt:lpstr>
      <vt:lpstr>Commentaires good code (sauf commentaire et return+changement d’état)</vt:lpstr>
      <vt:lpstr>Extraire jusqu’au bout</vt:lpstr>
      <vt:lpstr>CQS Command-Query-Separation</vt:lpstr>
      <vt:lpstr>Paramètres des méthodes et retours des méthodes</vt:lpstr>
      <vt:lpstr>Des conditions claires</vt:lpstr>
      <vt:lpstr>Getters</vt:lpstr>
      <vt:lpstr>TDD</vt:lpstr>
      <vt:lpstr>Exemple de code pourri</vt:lpstr>
      <vt:lpstr>Avec le TDD pas besoin de doc technique</vt:lpstr>
      <vt:lpstr>1) TDD Demo !!!</vt:lpstr>
      <vt:lpstr>TDD Front</vt:lpstr>
      <vt:lpstr>2)TDD Demo !!! Front visuel des web-components</vt:lpstr>
      <vt:lpstr>TDD Demo Front non visuel avec JEST</vt:lpstr>
      <vt:lpstr>3a) TDD Demo !!! Front non visuel avec web-components      3b) TDD Demo !!! Front non visuel algorithmique Comparer durée trajet Train/Voiture</vt:lpstr>
      <vt:lpstr>TDD CONCLUSION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bonnes pratiques pour développer  Focus TDD + Live coding</dc:title>
  <dc:creator>DUVERGE Laurent</dc:creator>
  <cp:lastModifiedBy>DUVERGE Laurent</cp:lastModifiedBy>
  <cp:revision>17</cp:revision>
  <dcterms:created xsi:type="dcterms:W3CDTF">2022-01-17T11:25:51Z</dcterms:created>
  <dcterms:modified xsi:type="dcterms:W3CDTF">2022-02-15T16:12:21Z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0x010100260E18832B5AA349BDA65A5F404CAF02</vt:lpwstr>
  </property>
</Properties>
</file>